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74" r:id="rId4"/>
    <p:sldId id="275" r:id="rId5"/>
    <p:sldId id="257" r:id="rId6"/>
    <p:sldId id="263" r:id="rId7"/>
    <p:sldId id="272" r:id="rId8"/>
    <p:sldId id="266" r:id="rId9"/>
    <p:sldId id="264" r:id="rId10"/>
    <p:sldId id="269" r:id="rId11"/>
    <p:sldId id="261" r:id="rId12"/>
    <p:sldId id="265" r:id="rId13"/>
    <p:sldId id="267" r:id="rId14"/>
    <p:sldId id="270" r:id="rId15"/>
    <p:sldId id="258" r:id="rId16"/>
    <p:sldId id="273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1FC"/>
    <a:srgbClr val="0114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2454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графика\asadal\scool\scool\38 [Converted].png"/>
          <p:cNvPicPr>
            <a:picLocks noChangeAspect="1" noChangeArrowheads="1"/>
          </p:cNvPicPr>
          <p:nvPr userDrawn="1"/>
        </p:nvPicPr>
        <p:blipFill>
          <a:blip r:embed="rId2" cstate="print"/>
          <a:srcRect l="11539" b="11939"/>
          <a:stretch>
            <a:fillRect/>
          </a:stretch>
        </p:blipFill>
        <p:spPr bwMode="auto">
          <a:xfrm>
            <a:off x="0" y="5357826"/>
            <a:ext cx="3286084" cy="15001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143008"/>
          </a:xfr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3116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7ED27B1F-C5AC-4B54-93C8-9891C673D481}" type="datetimeFigureOut">
              <a:rPr lang="ru-RU" smtClean="0"/>
              <a:pPr/>
              <a:t>20.03.2015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62138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CEE38C59-5D4A-4D4F-9A28-AD16BB927A8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 descr="H:\графика\asadal\scool\scool\23\10101010.png"/>
          <p:cNvPicPr>
            <a:picLocks noChangeAspect="1" noChangeArrowheads="1"/>
          </p:cNvPicPr>
          <p:nvPr userDrawn="1"/>
        </p:nvPicPr>
        <p:blipFill>
          <a:blip r:embed="rId3" cstate="print"/>
          <a:srcRect l="11857"/>
          <a:stretch>
            <a:fillRect/>
          </a:stretch>
        </p:blipFill>
        <p:spPr bwMode="auto">
          <a:xfrm flipH="1">
            <a:off x="8215338" y="5175261"/>
            <a:ext cx="928662" cy="168273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:\графика\asadal\scool\scool\38 [Converted]111.png"/>
          <p:cNvPicPr>
            <a:picLocks noChangeAspect="1" noChangeArrowheads="1"/>
          </p:cNvPicPr>
          <p:nvPr/>
        </p:nvPicPr>
        <p:blipFill>
          <a:blip r:embed="rId14" cstate="print"/>
          <a:srcRect l="2920" t="16669" r="3650"/>
          <a:stretch>
            <a:fillRect/>
          </a:stretch>
        </p:blipFill>
        <p:spPr bwMode="auto">
          <a:xfrm>
            <a:off x="0" y="0"/>
            <a:ext cx="9144000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5" cstate="print"/>
          <a:srcRect l="11539" b="11939"/>
          <a:stretch>
            <a:fillRect/>
          </a:stretch>
        </p:blipFill>
        <p:spPr bwMode="auto">
          <a:xfrm>
            <a:off x="0" y="5357826"/>
            <a:ext cx="3286084" cy="1500174"/>
          </a:xfrm>
          <a:prstGeom prst="rect">
            <a:avLst/>
          </a:prstGeom>
          <a:noFill/>
        </p:spPr>
      </p:pic>
      <p:pic>
        <p:nvPicPr>
          <p:cNvPr id="14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6" cstate="print"/>
          <a:srcRect l="11857"/>
          <a:stretch>
            <a:fillRect/>
          </a:stretch>
        </p:blipFill>
        <p:spPr bwMode="auto">
          <a:xfrm flipH="1">
            <a:off x="8215338" y="5175261"/>
            <a:ext cx="928662" cy="16827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71612"/>
            <a:ext cx="8229600" cy="4554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27B1F-C5AC-4B54-93C8-9891C673D481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libok.ne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e-kniga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lassika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.ru/sp/eel/russian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rusf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detmagazin.ucoz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ber.ru/index.php?area=plan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rch.rgdb.ru/xmlui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deti-book.info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b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rvb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ululu.org/article_txt/" TargetMode="External"/><Relationship Id="rId2" Type="http://schemas.openxmlformats.org/officeDocument/2006/relationships/hyperlink" Target="http://tululu.org/l17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bookz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feb-web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tportal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8568952" cy="151216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>
                <a:ln w="10541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 книгой – в Интернет!</a:t>
            </a:r>
            <a:br>
              <a:rPr lang="ru-RU" dirty="0" smtClean="0">
                <a:ln w="10541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100" dirty="0" smtClean="0">
                <a:ln w="10541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</a:t>
            </a:r>
            <a:r>
              <a:rPr lang="ru-RU" sz="3100" dirty="0" err="1" smtClean="0">
                <a:ln w="10541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Веб-обзор</a:t>
            </a:r>
            <a:r>
              <a:rPr lang="ru-RU" sz="3100" dirty="0" smtClean="0">
                <a:ln w="10541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электронных библиотек)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005064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«Электронные библиотеки необходимы огромному количеству людей. За ними – будущее!»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55576" y="116632"/>
            <a:ext cx="864096" cy="7920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0+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114300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http://www.libok.net/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3429000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aramond" pitchFamily="18" charset="0"/>
              </a:rPr>
              <a:t>Фонд - 80 тысяч электронных книг, написанных 15 тысячами авторов. Часть книг  (10%), по которым действуют имущественные авторские права, выложены в виде отрывков, которые завершаются ссылками на партнерские сайты, продающие эти произведения. </a:t>
            </a:r>
            <a:endParaRPr lang="ru-RU" sz="24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517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Электронная библиотека художественной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литературы </a:t>
            </a:r>
            <a:r>
              <a:rPr lang="ru-RU" dirty="0" smtClean="0"/>
              <a:t> </a:t>
            </a:r>
            <a:r>
              <a:rPr lang="ru-RU" u="sng" dirty="0" smtClean="0">
                <a:hlinkClick r:id="rId2"/>
              </a:rPr>
              <a:t>http://www.e-kniga.ru</a:t>
            </a:r>
            <a:endParaRPr lang="ru-RU" u="sng" dirty="0" smtClean="0"/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В состав электронной библиотеки вошли произведения отечественной и зарубежной художественной литературы, изучаемой по программе средней школы.</a:t>
            </a:r>
            <a:endParaRPr lang="ru-RU" sz="2800" dirty="0"/>
          </a:p>
        </p:txBody>
      </p:sp>
      <p:pic>
        <p:nvPicPr>
          <p:cNvPr id="6" name="Рисунок 5" descr="http://www.e-kniga.ru/Pics/head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08920"/>
            <a:ext cx="87129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u="sng" dirty="0" err="1" smtClean="0">
                <a:hlinkClick r:id="rId2"/>
              </a:rPr>
              <a:t>Классика.ру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u="sng" dirty="0" smtClean="0">
                <a:hlinkClick r:id="rId2"/>
              </a:rPr>
              <a:t>http://www.klassika.ru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На сайте представлена классическая русская литература - проза, поэзия, биографии писателей.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924944"/>
            <a:ext cx="4590477" cy="79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678832"/>
            <a:ext cx="87050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Публичная электронная библиотека Евгения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Пескина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http://www.online.ru/sp/eel/russian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/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717032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Garamond" pitchFamily="18" charset="0"/>
              </a:rPr>
              <a:t>Библиотека является частным литературным собранием, в котором хранятся тексты произведений, находящиеся в общественном достоянии. Существует с 1992 года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34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72816"/>
            <a:ext cx="9144000" cy="11430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1C51FC"/>
                </a:solidFill>
              </a:rPr>
              <a:t>"Русская фантастика" </a:t>
            </a:r>
            <a:r>
              <a:rPr lang="en-US" dirty="0" smtClean="0">
                <a:hlinkClick r:id="rId2"/>
              </a:rPr>
              <a:t>www.rusf.ru</a:t>
            </a:r>
            <a:r>
              <a:rPr lang="ru-RU" dirty="0" smtClean="0"/>
              <a:t> 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780928"/>
            <a:ext cx="8363272" cy="334523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Сайт представляет русскую фантастическую прозу в развитии на протяжении двух веков. </a:t>
            </a:r>
          </a:p>
        </p:txBody>
      </p:sp>
      <p:pic>
        <p:nvPicPr>
          <p:cNvPr id="3074" name="Picture 2" descr="http://www.rusf.ru/images/small_logo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996952"/>
            <a:ext cx="3170969" cy="1324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005" y="1052736"/>
            <a:ext cx="9144000" cy="114300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Библиотека детских журналов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5" y="1545896"/>
            <a:ext cx="8229600" cy="52863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hlinkClick r:id="rId2"/>
            </a:endParaRPr>
          </a:p>
          <a:p>
            <a:pPr>
              <a:buNone/>
            </a:pPr>
            <a:r>
              <a:rPr lang="en-US" dirty="0" smtClean="0">
                <a:hlinkClick r:id="rId2"/>
              </a:rPr>
              <a:t>http://detmagazin.ucoz.ru/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На сайте этой библиотеки собрана информация о детских журналах, выпускаемых в России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http://detmagazin.ucoz.ru/.s/t/784/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68960"/>
            <a:ext cx="7992887" cy="112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335699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БИБЛИОТЕКА ДЕТСКИХ ЖУРНАЛОВ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pPr>
              <a:buNone/>
            </a:pPr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259632" y="1556792"/>
            <a:ext cx="7427168" cy="4569371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</a:p>
          <a:p>
            <a:pPr algn="ctr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Подготовила О.И. Гордиенко, зав. Отделом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«Электронный зал» ЦГДБ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имени М. Горького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/>
          <p:cNvPicPr>
            <a:picLocks/>
          </p:cNvPicPr>
          <p:nvPr/>
        </p:nvPicPr>
        <p:blipFill rotWithShape="1">
          <a:blip r:embed="rId2" cstate="print"/>
          <a:srcRect l="22901" t="11666" r="24289" b="24304"/>
          <a:stretch/>
        </p:blipFill>
        <p:spPr bwMode="auto">
          <a:xfrm>
            <a:off x="2123728" y="3068960"/>
            <a:ext cx="5793173" cy="36859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11430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Национальная детская электронная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библиотека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2288644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 smtClean="0">
                <a:hlinkClick r:id="rId3"/>
              </a:rPr>
              <a:t>http</a:t>
            </a:r>
            <a:r>
              <a:rPr lang="en-US" b="1" dirty="0">
                <a:hlinkClick r:id="rId3"/>
              </a:rPr>
              <a:t>://arch.rgdb.ru/xmlui</a:t>
            </a:r>
            <a:r>
              <a:rPr lang="en-US" b="1" dirty="0" smtClean="0">
                <a:hlinkClick r:id="rId3"/>
              </a:rPr>
              <a:t>/</a:t>
            </a:r>
            <a:r>
              <a:rPr lang="ru-RU" b="1" dirty="0" smtClean="0"/>
              <a:t> </a:t>
            </a:r>
            <a:r>
              <a:rPr lang="en-US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3397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69" y="1340768"/>
            <a:ext cx="9144000" cy="1143008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9BBB59">
                    <a:lumMod val="50000"/>
                  </a:srgbClr>
                </a:solidFill>
                <a:effectLst/>
                <a:latin typeface="Calibri"/>
              </a:rPr>
              <a:t>Детская электронная библиотека для детей и их родителей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54551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lvl="0" indent="0">
              <a:buNone/>
            </a:pPr>
            <a:endParaRPr lang="ru-RU" b="0" dirty="0" smtClean="0">
              <a:solidFill>
                <a:prstClr val="black"/>
              </a:solidFill>
              <a:latin typeface="Calibri"/>
              <a:hlinkClick r:id="rId2"/>
            </a:endParaRPr>
          </a:p>
          <a:p>
            <a:pPr marL="0" lvl="0" indent="0">
              <a:buNone/>
            </a:pPr>
            <a:r>
              <a:rPr lang="en-US" b="0" dirty="0" smtClean="0">
                <a:solidFill>
                  <a:prstClr val="black"/>
                </a:solidFill>
                <a:latin typeface="Calibri"/>
                <a:hlinkClick r:id="rId2"/>
              </a:rPr>
              <a:t>http</a:t>
            </a:r>
            <a:r>
              <a:rPr lang="en-US" b="0" dirty="0">
                <a:solidFill>
                  <a:prstClr val="black"/>
                </a:solidFill>
                <a:latin typeface="Calibri"/>
                <a:hlinkClick r:id="rId2"/>
              </a:rPr>
              <a:t>://www.deti-book.info/</a:t>
            </a:r>
            <a:r>
              <a:rPr lang="ru-RU" b="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17" y="3284984"/>
            <a:ext cx="84978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334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227860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«Библиотека Максима Мошкова»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4000" dirty="0" err="1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www.lib.ru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Здесь можно найти современную прозу, поэзию, фантастику, произведения для детей, старинную литературу и классику. Все книги в "Библиотеке Максима Мошкова" (которая, кстати, является старейшей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интернет-библиотекой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 РФ), можно прочесть и сохранить на компьютере совершенно бесплатно.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507288" cy="495373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Русская виртуальная библиотека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http://rvb.ru/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(РВБ) — бесплатный научно-образовательный интернет - ресурс, рассчитанный на школьников, студентов, преподавателей и исследователей русской литературы. РВБ публикует произведения русской классики по авторитетным академическим изданиям с учетом школьной и вузовской программы.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661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Большая бесплатная библиотека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http://tululu.org/l17/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400" b="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/>
              <a:t>В каталогах библиотеки представлено огромное количество книг различных жанров. В «Большой бесплатной библиотеке» вы можете скачать книги бесплатно и без регистрации, в форматах </a:t>
            </a:r>
            <a:r>
              <a:rPr lang="ru-RU" sz="2400" dirty="0" err="1" smtClean="0">
                <a:hlinkClick r:id="rId3" tooltip="Скачать книги в формате txt"/>
              </a:rPr>
              <a:t>txt</a:t>
            </a:r>
            <a:r>
              <a:rPr lang="ru-RU" sz="2400" dirty="0" smtClean="0"/>
              <a:t>, </a:t>
            </a:r>
            <a:r>
              <a:rPr lang="ru-RU" sz="2400" dirty="0" err="1" smtClean="0"/>
              <a:t>jar</a:t>
            </a:r>
            <a:r>
              <a:rPr lang="ru-RU" sz="2400" dirty="0" smtClean="0"/>
              <a:t> и </a:t>
            </a:r>
            <a:r>
              <a:rPr lang="ru-RU" sz="2400" dirty="0" err="1" smtClean="0"/>
              <a:t>zip</a:t>
            </a:r>
            <a:r>
              <a:rPr lang="ru-RU" sz="2400" dirty="0" smtClean="0"/>
              <a:t>, а так же читать книги </a:t>
            </a:r>
            <a:r>
              <a:rPr lang="ru-RU" sz="2400" dirty="0" err="1" smtClean="0"/>
              <a:t>онлайн</a:t>
            </a:r>
            <a:r>
              <a:rPr lang="ru-RU" sz="2400" dirty="0" smtClean="0"/>
              <a:t>, бесплатно и в удобное для вас время.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39"/>
          <a:stretch/>
        </p:blipFill>
        <p:spPr bwMode="auto">
          <a:xfrm>
            <a:off x="1043608" y="2348880"/>
            <a:ext cx="633670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79" y="1484784"/>
            <a:ext cx="9144000" cy="114300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Электронная универсальная библиотека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86084"/>
            <a:ext cx="8229600" cy="45545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u="sng" dirty="0" smtClean="0">
                <a:hlinkClick r:id="rId2"/>
              </a:rPr>
              <a:t>http://bookz.ru/</a:t>
            </a:r>
            <a:endParaRPr lang="ru-RU" sz="3600" u="sng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Библиотека содержит более сорока тысяч произведений почти 11000 авторов. Тексты разделены на более чем 50 жанров. Поиск можно осуществлять как по названию, так и по автору.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0768"/>
            <a:ext cx="9144000" cy="114300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Фундаментальная электронная библиотека русской литературы и фольклора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2574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3600" u="sng" dirty="0" smtClean="0">
              <a:hlinkClick r:id="rId2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600" u="sng" dirty="0" smtClean="0">
              <a:hlinkClick r:id="rId2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600" u="sng" dirty="0">
              <a:hlinkClick r:id="rId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600" u="sng" dirty="0" smtClean="0">
                <a:hlinkClick r:id="rId2"/>
              </a:rPr>
              <a:t>http://feb-web.ru/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Это - авторитетный ресурс - достаточно сказать, что он создается Институтом мировой литературы им. А.М. Горького Российской Академии Наук.  Здесь представлены академические электронные издания произведений русской классической литературы, научные монографии и литературоведческие издания, посвященные отдельным писателям, произведениям, литературным жанрам.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412776"/>
            <a:ext cx="9144000" cy="114300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Литературный Сетевой Ресурс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u="sng" dirty="0" smtClean="0">
                <a:hlinkClick r:id="rId2"/>
              </a:rPr>
              <a:t>http://www.litportal.ru</a:t>
            </a:r>
            <a:endParaRPr lang="ru-RU" sz="4000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 smtClean="0"/>
              <a:t>Обширная и добротная библиотека широкого профиля, от деловых книг до юмора, поэзии и религиоведения. В библиотеке более 19000 книг разных авторов.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Имеются ссылки на аналогичные полезные ресурсы, такие как </a:t>
            </a:r>
            <a:r>
              <a:rPr lang="ru-RU" sz="2800" dirty="0" err="1" smtClean="0"/>
              <a:t>Стихи.ру</a:t>
            </a:r>
            <a:r>
              <a:rPr lang="ru-RU" sz="2800" dirty="0" smtClean="0"/>
              <a:t>  и </a:t>
            </a:r>
            <a:r>
              <a:rPr lang="ru-RU" sz="2800" dirty="0" err="1" smtClean="0"/>
              <a:t>Проза.ру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40617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3536AC-B4A1-4E0B-B6E7-0186F6B998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TS102406170</Template>
  <TotalTime>337</TotalTime>
  <Words>405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TS102406170</vt:lpstr>
      <vt:lpstr>За книгой – в Интернет! (Веб-обзор электронных библиотек)</vt:lpstr>
      <vt:lpstr>Национальная детская электронная библиотека</vt:lpstr>
      <vt:lpstr>Детская электронная библиотека для детей и их родителей</vt:lpstr>
      <vt:lpstr> «Библиотека Максима Мошкова» (www.lib.ru) </vt:lpstr>
      <vt:lpstr>Презентация PowerPoint</vt:lpstr>
      <vt:lpstr>Презентация PowerPoint</vt:lpstr>
      <vt:lpstr>Электронная универсальная библиотека </vt:lpstr>
      <vt:lpstr>Фундаментальная электронная библиотека русской литературы и фольклора </vt:lpstr>
      <vt:lpstr>Литературный Сетевой Ресурс  </vt:lpstr>
      <vt:lpstr>http://www.libok.net/ </vt:lpstr>
      <vt:lpstr>Презентация PowerPoint</vt:lpstr>
      <vt:lpstr>Презентация PowerPoint</vt:lpstr>
      <vt:lpstr>Презентация PowerPoint</vt:lpstr>
      <vt:lpstr>"Русская фантастика" www.rusf.ru .</vt:lpstr>
      <vt:lpstr>Библиотека детских журналов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Admin</dc:creator>
  <cp:keywords/>
  <dc:description/>
  <cp:lastModifiedBy>user</cp:lastModifiedBy>
  <cp:revision>45</cp:revision>
  <dcterms:created xsi:type="dcterms:W3CDTF">2013-05-13T19:43:18Z</dcterms:created>
  <dcterms:modified xsi:type="dcterms:W3CDTF">2015-03-20T05:21:24Z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TC024061709991</vt:lpwstr>
  </property>
</Properties>
</file>