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sldIdLst>
    <p:sldId id="256" r:id="rId2"/>
    <p:sldId id="274" r:id="rId3"/>
    <p:sldId id="277" r:id="rId4"/>
    <p:sldId id="275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8" r:id="rId17"/>
    <p:sldId id="279" r:id="rId18"/>
    <p:sldId id="280" r:id="rId19"/>
    <p:sldId id="281" r:id="rId20"/>
    <p:sldId id="282" r:id="rId21"/>
    <p:sldId id="284" r:id="rId22"/>
    <p:sldId id="285" r:id="rId23"/>
    <p:sldId id="286" r:id="rId24"/>
    <p:sldId id="287" r:id="rId25"/>
    <p:sldId id="298" r:id="rId26"/>
    <p:sldId id="288" r:id="rId27"/>
    <p:sldId id="289" r:id="rId28"/>
    <p:sldId id="294" r:id="rId29"/>
    <p:sldId id="293" r:id="rId30"/>
    <p:sldId id="292" r:id="rId31"/>
    <p:sldId id="291" r:id="rId32"/>
    <p:sldId id="295" r:id="rId33"/>
    <p:sldId id="305" r:id="rId34"/>
    <p:sldId id="306" r:id="rId35"/>
    <p:sldId id="303" r:id="rId36"/>
    <p:sldId id="301" r:id="rId37"/>
    <p:sldId id="308" r:id="rId38"/>
    <p:sldId id="312" r:id="rId39"/>
    <p:sldId id="307" r:id="rId40"/>
    <p:sldId id="309" r:id="rId41"/>
    <p:sldId id="310" r:id="rId42"/>
    <p:sldId id="313" r:id="rId43"/>
    <p:sldId id="314" r:id="rId44"/>
    <p:sldId id="311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>
        <p:scale>
          <a:sx n="68" d="100"/>
          <a:sy n="68" d="100"/>
        </p:scale>
        <p:origin x="-105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58E05-7C3F-42AC-9A0C-8555DFA82CE6}" type="datetimeFigureOut">
              <a:rPr lang="ru-RU" smtClean="0"/>
              <a:pPr/>
              <a:t>05.07.2012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D92D6-6372-4E03-AB83-03C85F315D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564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1AF8-C8F2-4185-928B-4A26748805EE}" type="datetimeFigureOut">
              <a:rPr lang="ru-RU" smtClean="0"/>
              <a:pPr/>
              <a:t>05.07.2012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E6C730-E928-4A96-9DBB-910133CC4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1AF8-C8F2-4185-928B-4A26748805EE}" type="datetimeFigureOut">
              <a:rPr lang="ru-RU" smtClean="0"/>
              <a:pPr/>
              <a:t>05.07.2012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C730-E928-4A96-9DBB-910133CC4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1AF8-C8F2-4185-928B-4A26748805EE}" type="datetimeFigureOut">
              <a:rPr lang="ru-RU" smtClean="0"/>
              <a:pPr/>
              <a:t>05.07.2012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C730-E928-4A96-9DBB-910133CC4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1AF8-C8F2-4185-928B-4A26748805EE}" type="datetimeFigureOut">
              <a:rPr lang="ru-RU" smtClean="0"/>
              <a:pPr/>
              <a:t>05.07.2012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E6C730-E928-4A96-9DBB-910133CC4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1AF8-C8F2-4185-928B-4A26748805EE}" type="datetimeFigureOut">
              <a:rPr lang="ru-RU" smtClean="0"/>
              <a:pPr/>
              <a:t>05.07.2012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C730-E928-4A96-9DBB-910133CC41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1AF8-C8F2-4185-928B-4A26748805EE}" type="datetimeFigureOut">
              <a:rPr lang="ru-RU" smtClean="0"/>
              <a:pPr/>
              <a:t>05.07.2012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C730-E928-4A96-9DBB-910133CC4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1AF8-C8F2-4185-928B-4A26748805EE}" type="datetimeFigureOut">
              <a:rPr lang="ru-RU" smtClean="0"/>
              <a:pPr/>
              <a:t>05.07.2012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DE6C730-E928-4A96-9DBB-910133CC41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1AF8-C8F2-4185-928B-4A26748805EE}" type="datetimeFigureOut">
              <a:rPr lang="ru-RU" smtClean="0"/>
              <a:pPr/>
              <a:t>05.07.2012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C730-E928-4A96-9DBB-910133CC4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1AF8-C8F2-4185-928B-4A26748805EE}" type="datetimeFigureOut">
              <a:rPr lang="ru-RU" smtClean="0"/>
              <a:pPr/>
              <a:t>05.07.2012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C730-E928-4A96-9DBB-910133CC4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1AF8-C8F2-4185-928B-4A26748805EE}" type="datetimeFigureOut">
              <a:rPr lang="ru-RU" smtClean="0"/>
              <a:pPr/>
              <a:t>05.07.2012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C730-E928-4A96-9DBB-910133CC4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1AF8-C8F2-4185-928B-4A26748805EE}" type="datetimeFigureOut">
              <a:rPr lang="ru-RU" smtClean="0"/>
              <a:pPr/>
              <a:t>05.07.2012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C730-E928-4A96-9DBB-910133CC41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231AF8-C8F2-4185-928B-4A26748805EE}" type="datetimeFigureOut">
              <a:rPr lang="ru-RU" smtClean="0"/>
              <a:pPr/>
              <a:t>05.07.2012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E6C730-E928-4A96-9DBB-910133CC41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fotodeti.ru/images/foto_b/1303_0058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033.radikal.ru/0805/b8/ee91b18753b5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biograf.academic.ru/dic.nsf/ruwiki/175589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kularion.ru/photos/014/014_Murzilka003.jpg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detmagazin.ucoz.ru/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murzilka.org/data/files/Image/6(8)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fotki.yandex.ru/users/vokrugskazki/view/149062/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.oboz.obozrevatel.com/files/NewsPhoto/2009/01/12/279008/141401_image_large.jpg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://www.marusia.ru/zerkalo2011/index.html" TargetMode="External"/><Relationship Id="rId7" Type="http://schemas.openxmlformats.org/officeDocument/2006/relationships/hyperlink" Target="http://www.marusia.ru/dom2011/index.html" TargetMode="External"/><Relationship Id="rId2" Type="http://schemas.openxmlformats.org/officeDocument/2006/relationships/hyperlink" Target="http://www.marusia.ru/moda2011/index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marusia.ru/chyvstva2011/index.html" TargetMode="External"/><Relationship Id="rId5" Type="http://schemas.openxmlformats.org/officeDocument/2006/relationships/hyperlink" Target="http://www.marusia.ru/style2011/index.html" TargetMode="External"/><Relationship Id="rId4" Type="http://schemas.openxmlformats.org/officeDocument/2006/relationships/hyperlink" Target="http://www.marusia.ru/show2011/index.html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818" TargetMode="External"/><Relationship Id="rId2" Type="http://schemas.openxmlformats.org/officeDocument/2006/relationships/hyperlink" Target="http://ru.wikipedia.org/wiki/174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://ru.wikipedia.org/wiki/%D0%A4%D0%B0%D0%B9%D0%BB:Nikolay_Novikov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rpt=simage&amp;text=%D0%90%D0%BB%D0%B5%D0%BA%D1%81%D0%B0%D0%BD%D0%B4%D1%80%D0%B0%20%D0%A4%D0%B5%D0%B4%D0%BE%D1%80%D0%BE%D0%B2%D0%BD%D0%B0%20%D0%98%D1%88%D0%B8%D0%BC%D0%BE%D0%B2%D0%B0%20%D0%B8%20%D0%B5%D0%B5%20%D0%B6%D1%83%D1%80%D0%BD%D0%B0%D0%BB%20%D0%97%D0%B2%D0%B5%D0%B7%D0%B4%D0%BE%D1%87%D0%BA%D0%B0&amp;img_url=gorod.tomsk.ru/uploads/28460/1254651457/32940191_54559_1.jpg&amp;spsite=fake-036-4851981.ru&amp;p=0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rpt=simage&amp;text=%D0%90%D0%BB%D0%B5%D0%BA%D1%81%D0%B0%D0%BD%D0%B4%D1%80%D0%B0%20%D0%A4%D0%B5%D0%B4%D0%BE%D1%80%D0%BE%D0%B2%D0%BD%D0%B0%20%D0%98%D1%88%D0%B8%D0%BC%D0%BE%D0%B2%D0%B0%20%D0%B8%20%D0%B5%D0%B5%20%D0%B6%D1%83%D1%80%D0%BD%D0%B0%D0%BB%20%D0%97%D0%B2%D0%B5%D0%B7%D0%B4%D0%BE%D1%87%D0%BA%D0%B0&amp;img_url=covers.music.stream24.ru/covers/full/2355.jpg&amp;spsite=fake-029-2957839.ru&amp;p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357562"/>
            <a:ext cx="8624918" cy="2932539"/>
          </a:xfrm>
        </p:spPr>
        <p:txBody>
          <a:bodyPr/>
          <a:lstStyle/>
          <a:p>
            <a:r>
              <a:rPr lang="en-US" smtClean="0"/>
              <a:t>                    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42852"/>
            <a:ext cx="835824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РАЗВИТИЯ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ДЕТСКОЙ </a:t>
            </a:r>
            <a:b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ПЕРИОДИ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ЧЕСКОЙ ПЕЧАТИ 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РОССИИ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20604190">
            <a:off x="536005" y="3321247"/>
            <a:ext cx="2194768" cy="307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img1.liveinternet.ru/images/attach/b/3/11/706/11706363_21124422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286124"/>
            <a:ext cx="2357441" cy="3228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 (342x500, 62Kb)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792843">
            <a:off x="6197642" y="3205072"/>
            <a:ext cx="2164331" cy="3223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332656"/>
            <a:ext cx="8750206" cy="6311054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2400" dirty="0" smtClean="0"/>
              <a:t>     Другой известный детский журнал относится уже к середине века - это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«Библиотека для воспитания», </a:t>
            </a:r>
            <a:r>
              <a:rPr lang="ru-RU" sz="2400" dirty="0" smtClean="0"/>
              <a:t>(1843 - 1846). Основал и редактировал его литератор-славянофил Д. А. Валуев; сотрудниками были известные писатели, ученые, просветители: Т. Н. Грановский, Ф. И. Буслаев, И. В. Киреевский и другие. Основные материалы журнала посвящены истории Российского государства, памятникам прошлого, истории и быту славянских народов. Не было в журнале ни иллюстраций, ни развлекательного раздела, так как редактор его считал, что для юных читателей главное - «в добротности статей, составляющих журнал». В 1847 году редактором журнала стал профессор П. Г. Редькин. В 1847 - 1849 годах журнал выходит под названием </a:t>
            </a:r>
            <a:r>
              <a:rPr lang="ru-RU" sz="2400" b="1" dirty="0" smtClean="0"/>
              <a:t>«Новая детская библиотека».</a:t>
            </a:r>
            <a:r>
              <a:rPr lang="ru-RU" sz="2400" dirty="0" smtClean="0"/>
              <a:t> По характеру включаемых в него материалов он стал похож на сборник научно-популярных статей. Это очень нравилось Белинскому, он высоко отзывался о «Новой детской библиотеке».</a:t>
            </a:r>
            <a:endParaRPr lang="ru-RU" sz="2400" dirty="0"/>
          </a:p>
        </p:txBody>
      </p:sp>
    </p:spTree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85720" y="404664"/>
            <a:ext cx="8606760" cy="609617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    « Подснежник».  </a:t>
            </a:r>
            <a:r>
              <a:rPr lang="ru-RU" sz="2400" dirty="0" smtClean="0"/>
              <a:t>Журнал для детского и юношеского возраста выходил в 1858 - 1862 годах, выпускал его известный поэт В. Майков.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Это издание было заметным явлением в детской периодике тех лет, тем более, что многие детские журналы к тому времени уже исчерпали себя. «Подснежник» широко печатал современных русских авторов реалистического направления, публиковал много переводных произведений - Шекспира, Андерсена,  </a:t>
            </a:r>
            <a:r>
              <a:rPr lang="ru-RU" sz="2400" dirty="0" err="1" smtClean="0"/>
              <a:t>Бичер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Стоу</a:t>
            </a:r>
            <a:r>
              <a:rPr lang="ru-RU" sz="2400" dirty="0" smtClean="0"/>
              <a:t>, Гофмана, братьев Гримм.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     В 1882 году возник детский журнал </a:t>
            </a:r>
            <a:r>
              <a:rPr lang="ru-RU" sz="2400" b="1" dirty="0" smtClean="0"/>
              <a:t>«Родник», </a:t>
            </a:r>
            <a:r>
              <a:rPr lang="ru-RU" sz="2400" dirty="0" smtClean="0"/>
              <a:t>просуществовавший до 1917 года. В нем печатались почти все талантливые поэты и писатели того времени: Чехов, Горький, Серафимович, Куприн, Блок,  Есенин. В этом журнале впервые была напечатана сказка Всеволода Гаршина «Лягушка-путешественница», которая до сих пор остается одной из самых любимых сказок для детей младшего школьного возраста.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260648"/>
            <a:ext cx="4393058" cy="64545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        В 1869 году  в Петербурге </a:t>
            </a:r>
            <a:r>
              <a:rPr lang="ru-RU" sz="2400" dirty="0" smtClean="0"/>
              <a:t>вышел журнал</a:t>
            </a:r>
            <a:r>
              <a:rPr lang="ru-RU" sz="2400" b="1" dirty="0" smtClean="0"/>
              <a:t> 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«Детское чтение» (1869 -1918), </a:t>
            </a:r>
            <a:r>
              <a:rPr lang="ru-RU" sz="2400" dirty="0" smtClean="0"/>
              <a:t>издаваемый</a:t>
            </a:r>
            <a:r>
              <a:rPr lang="ru-RU" sz="2400" b="1" dirty="0" smtClean="0"/>
              <a:t>  А.Острогорским. 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 Каждый номер содержал рассказ или повесть, очерк о жизни животных и природы, листок для воспитателей и родителей, рецензии книг. Именно в «Детском чтении» начал свой путь детского писателя Д.Н. </a:t>
            </a:r>
            <a:r>
              <a:rPr lang="ru-RU" sz="2400" dirty="0" err="1" smtClean="0"/>
              <a:t>Мамин-Сибиряк</a:t>
            </a:r>
            <a:r>
              <a:rPr lang="ru-RU" sz="2400" dirty="0" smtClean="0"/>
              <a:t>. Его рассказы «Емеля-охотник», «Зимовье на Студеной», «</a:t>
            </a:r>
            <a:r>
              <a:rPr lang="ru-RU" sz="2400" dirty="0" err="1" smtClean="0"/>
              <a:t>Аленушкины</a:t>
            </a:r>
            <a:r>
              <a:rPr lang="ru-RU" sz="2400" dirty="0" smtClean="0"/>
              <a:t> сказки» вызвали огромный интерес у маленьких читателей.</a:t>
            </a:r>
            <a:endParaRPr lang="ru-RU" sz="2400" dirty="0"/>
          </a:p>
        </p:txBody>
      </p:sp>
      <p:pic>
        <p:nvPicPr>
          <p:cNvPr id="7" name="Содержимое 6" descr="http://img1.liveinternet.ru/images/attach/b/3/11/706/11706363_211244222.jpg"/>
          <p:cNvPicPr>
            <a:picLocks noGrp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85728"/>
            <a:ext cx="4286280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857752" y="214290"/>
            <a:ext cx="4133848" cy="650085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     Одним из детских журналов-долгожителей можно назвать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«Задушевное  слово»,</a:t>
            </a:r>
            <a:r>
              <a:rPr lang="ru-RU" sz="2400" dirty="0" smtClean="0"/>
              <a:t> 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издаваемое </a:t>
            </a:r>
            <a:r>
              <a:rPr lang="ru-RU" sz="2400" b="1" dirty="0" smtClean="0"/>
              <a:t>М. Вольфом (1877–1917);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i="1" dirty="0" smtClean="0"/>
              <a:t>журнал для самых маленьких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«Игрушечка» </a:t>
            </a:r>
            <a:r>
              <a:rPr lang="ru-RU" sz="2400" i="1" dirty="0" smtClean="0"/>
              <a:t>также выходил более трех</a:t>
            </a:r>
            <a:r>
              <a:rPr lang="ru-RU" sz="2400" dirty="0" smtClean="0"/>
              <a:t> десятилетий (1880–1912).  Он предназначался только для маленьких. Издавала его</a:t>
            </a:r>
            <a:r>
              <a:rPr lang="ru-RU" sz="2400" b="1" dirty="0" smtClean="0"/>
              <a:t>  Т.П. </a:t>
            </a:r>
            <a:r>
              <a:rPr lang="ru-RU" sz="2400" b="1" dirty="0" err="1" smtClean="0"/>
              <a:t>Пассек</a:t>
            </a:r>
            <a:r>
              <a:rPr lang="ru-RU" sz="2400" b="1" dirty="0" smtClean="0"/>
              <a:t>,</a:t>
            </a:r>
            <a:r>
              <a:rPr lang="ru-RU" sz="2400" dirty="0" smtClean="0"/>
              <a:t> дружившая с А. И. Герценом.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 </a:t>
            </a:r>
            <a:endParaRPr lang="ru-RU" sz="2400" dirty="0"/>
          </a:p>
        </p:txBody>
      </p:sp>
      <p:pic>
        <p:nvPicPr>
          <p:cNvPr id="8" name="Содержимое 7" descr=" (342x500, 62Kb)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500594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7 из 50584">
            <a:hlinkClick r:id="rId2" tgtFrame="_blank"/>
          </p:cNvPr>
          <p:cNvPicPr/>
          <p:nvPr/>
        </p:nvPicPr>
        <p:blipFill>
          <a:blip r:embed="rId3"/>
          <a:srcRect l="11567" t="9303" r="17782" b="25000"/>
          <a:stretch>
            <a:fillRect/>
          </a:stretch>
        </p:blipFill>
        <p:spPr bwMode="auto">
          <a:xfrm>
            <a:off x="7715240" y="1857364"/>
            <a:ext cx="1428760" cy="2109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214290"/>
            <a:ext cx="7286676" cy="6429420"/>
          </a:xfrm>
        </p:spPr>
        <p:txBody>
          <a:bodyPr>
            <a:normAutofit/>
          </a:bodyPr>
          <a:lstStyle/>
          <a:p>
            <a:pPr marL="0" indent="-252000" algn="just">
              <a:spcBef>
                <a:spcPts val="0"/>
              </a:spcBef>
              <a:buNone/>
            </a:pPr>
            <a:r>
              <a:rPr lang="ru-RU" sz="2400" dirty="0" smtClean="0"/>
              <a:t>       Особенно выделялись журналы «Всходы» (1896-1917) и «Юный читатель» (1898-1906) , где основной была тема тяжелого детства крестьянских и рабочих детей. Эту тему развивали в своих рассказах Леонид Андреев («Петька на даче»), В.И.Дмитриева («Димка») , А.С. Серафимович («В лесу»), А.И.Куприн («Белый пудель») и др. 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      Эволюция детских журналов прошла путь от абстрактных рассуждений о добре и зле, от нравоучений о добродетели и великодушии до реального отражения действительности, будь то политика, наука или искусство. Всего в России в период с конца XVIII века до 1917 года выпускалось для детей различного возраста более ста журналов, и все они несли в себе идею русского просветителя Н.Новикова — </a:t>
            </a:r>
            <a:r>
              <a:rPr lang="ru-RU" sz="2400" b="1" dirty="0" smtClean="0"/>
              <a:t>«воспитывать добрых граждан», давать чтение «для сердца и разума».</a:t>
            </a:r>
            <a:endParaRPr lang="ru-RU" sz="2400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8 из 209">
            <a:hlinkClick r:id="rId2" tgtFrame="_blank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643050"/>
            <a:ext cx="435771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705880" cy="1214446"/>
          </a:xfr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СОВЕТСКИЙ  ПЕРИОД  ДЕТСКОЙ</a:t>
            </a:r>
            <a:b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ЖУРНАЛИСТИКИ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143536"/>
          </a:xfrm>
        </p:spPr>
        <p:txBody>
          <a:bodyPr>
            <a:normAutofit/>
          </a:bodyPr>
          <a:lstStyle/>
          <a:p>
            <a:pPr marL="0" indent="-36000">
              <a:spcBef>
                <a:spcPts val="0"/>
              </a:spcBef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solidFill>
                  <a:srgbClr val="002060"/>
                </a:solidFill>
              </a:rPr>
              <a:t>Советский период детской журналистики начался в 1919 году, </a:t>
            </a:r>
          </a:p>
          <a:p>
            <a:pPr marL="0" indent="-7200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когда М.Горький основал первый советский журнал для детей </a:t>
            </a:r>
            <a:r>
              <a:rPr lang="ru-RU" sz="2400" b="1" dirty="0" smtClean="0">
                <a:solidFill>
                  <a:srgbClr val="002060"/>
                </a:solidFill>
              </a:rPr>
              <a:t>«Северное сияние». </a:t>
            </a:r>
            <a:r>
              <a:rPr lang="ru-RU" sz="2400" dirty="0" smtClean="0">
                <a:solidFill>
                  <a:srgbClr val="002060"/>
                </a:solidFill>
              </a:rPr>
              <a:t>Журнал публиковал антирелигиозные статьи, исторические рассказы, стихи. Отдел «Клуб  любознательных» помещал сведения об изобретателях, открытиях, научных достижениях.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В виде приложения выходила и </a:t>
            </a:r>
            <a:r>
              <a:rPr lang="ru-RU" sz="2400" b="1" dirty="0" smtClean="0">
                <a:solidFill>
                  <a:srgbClr val="002060"/>
                </a:solidFill>
              </a:rPr>
              <a:t>«Библиотека журнала «Северное сияние»</a:t>
            </a:r>
            <a:r>
              <a:rPr lang="ru-RU" sz="2400" dirty="0" smtClean="0">
                <a:solidFill>
                  <a:srgbClr val="002060"/>
                </a:solidFill>
              </a:rPr>
              <a:t>, в которую были включены лучшие произведения классической литературы для детей и юношества.  Журнал просуществовал всего 2 года, но он был одним из тех изданий, которые заложили основы советской детской периодики.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14290"/>
            <a:ext cx="4143404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+mn-lt"/>
              </a:rPr>
              <a:t>    </a:t>
            </a:r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>В 1924 году вышел   первый номер нового журнала«ПИОНЕР»</a:t>
            </a:r>
            <a:endParaRPr lang="ru-RU" sz="31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2357430"/>
            <a:ext cx="4062410" cy="428628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Его появление было вызвано необходимостью освещать жизнь и быт быстро растущей пионерской организации.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     С историей пионерской организации тесно связана и история газеты «Пионерская правда», основанной в 1925 году как еженедельное издание пионеров города Москвы.</a:t>
            </a:r>
            <a:endParaRPr lang="ru-RU" sz="2400" dirty="0"/>
          </a:p>
        </p:txBody>
      </p:sp>
      <p:pic>
        <p:nvPicPr>
          <p:cNvPr id="5" name="Содержимое 4" descr="Картинка 2 из 39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357718" cy="62151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7427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Обложки первых номеров журнала »Барабан» и газеты »Пионерская Правда.» В 1923—1926 году выходил пионерский журнал «Барабан», позднее слившийся с журналом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hlinkClick r:id="rId2" action="ppaction://hlinkfile" tooltip="Пионер (журнал)"/>
              </a:rPr>
              <a:t>«Пионер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».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" name="Содержимое 4" descr="Картинка 1 из 353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85926"/>
            <a:ext cx="3429024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Картинка 3 из 611"/>
          <p:cNvPicPr>
            <a:picLocks noGr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5786" y="1643050"/>
            <a:ext cx="3357586" cy="5053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http://i082.radikal.ru/0807/02/5f8e05d15d6e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4282" y="5572140"/>
            <a:ext cx="8601076" cy="8064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+mn-lt"/>
              </a:rPr>
              <a:t>6 марта 1927 года «Пионерская правда» была объявлена</a:t>
            </a:r>
            <a:br>
              <a:rPr lang="ru-RU" dirty="0" smtClean="0">
                <a:solidFill>
                  <a:srgbClr val="C00000"/>
                </a:solidFill>
                <a:latin typeface="+mn-lt"/>
              </a:rPr>
            </a:br>
            <a:r>
              <a:rPr lang="ru-RU" dirty="0" smtClean="0">
                <a:solidFill>
                  <a:srgbClr val="C00000"/>
                </a:solidFill>
                <a:latin typeface="+mn-lt"/>
              </a:rPr>
              <a:t>всесоюзной пионерской газетой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2987824" y="260648"/>
            <a:ext cx="6013332" cy="531149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    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Первые </a:t>
            </a:r>
            <a:r>
              <a:rPr lang="ru-RU" sz="2400" dirty="0" smtClean="0">
                <a:solidFill>
                  <a:srgbClr val="C00000"/>
                </a:solidFill>
              </a:rPr>
              <a:t>номера газеты – настоящие боевые листки. Газета учила стойкости, мужеству, призывала быть похожими на героев революции; была тесно связана с комсомольской и партийной печатью. </a:t>
            </a:r>
            <a:endParaRPr lang="ru-RU" sz="2400" smtClean="0">
              <a:solidFill>
                <a:srgbClr val="C00000"/>
              </a:solidFill>
            </a:endParaRPr>
          </a:p>
          <a:p>
            <a:r>
              <a:rPr lang="ru-RU" sz="2400" smtClean="0">
                <a:solidFill>
                  <a:srgbClr val="C00000"/>
                </a:solidFill>
              </a:rPr>
              <a:t>Газета </a:t>
            </a:r>
            <a:r>
              <a:rPr lang="ru-RU" sz="2400" dirty="0" smtClean="0">
                <a:solidFill>
                  <a:srgbClr val="C00000"/>
                </a:solidFill>
              </a:rPr>
              <a:t>воспитывала юных корреспондентов, получая по сто с лишним писем в день.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     Материалы, помещенные на ее страницах, насыщены героической романтикой трудовых будней. («Поможем комсомолу обучить неграмотных», «Украсим Родину садами», «Вместе с комсомольцами – за урожай!»).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000628" y="188640"/>
            <a:ext cx="3963860" cy="65265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В 1924 году в Москве начинает выходить журнал </a:t>
            </a:r>
            <a:r>
              <a:rPr lang="ru-RU" sz="2400" b="1" dirty="0" smtClean="0">
                <a:solidFill>
                  <a:srgbClr val="C00000"/>
                </a:solidFill>
              </a:rPr>
              <a:t>«</a:t>
            </a:r>
            <a:r>
              <a:rPr lang="ru-RU" sz="2400" b="1" dirty="0" err="1" smtClean="0">
                <a:solidFill>
                  <a:srgbClr val="C00000"/>
                </a:solidFill>
              </a:rPr>
              <a:t>Мурзилка</a:t>
            </a:r>
            <a:r>
              <a:rPr lang="ru-RU" sz="2400" b="1" dirty="0" smtClean="0">
                <a:solidFill>
                  <a:srgbClr val="C00000"/>
                </a:solidFill>
              </a:rPr>
              <a:t>» </a:t>
            </a:r>
            <a:r>
              <a:rPr lang="ru-RU" sz="2400" dirty="0" smtClean="0"/>
              <a:t>для детей младшего возраста. В  первом номере был напечатан рассказ «</a:t>
            </a:r>
            <a:r>
              <a:rPr lang="ru-RU" sz="2400" dirty="0" err="1" smtClean="0"/>
              <a:t>Мурзилкин</a:t>
            </a:r>
            <a:r>
              <a:rPr lang="ru-RU" sz="2400" dirty="0" smtClean="0"/>
              <a:t> первый день», где  обыгрывалось название журнала: «</a:t>
            </a:r>
            <a:r>
              <a:rPr lang="ru-RU" sz="2400" dirty="0" err="1" smtClean="0"/>
              <a:t>Мурзилка</a:t>
            </a:r>
            <a:r>
              <a:rPr lang="ru-RU" sz="2400" dirty="0" smtClean="0"/>
              <a:t> – четвертый щенок Жучки, лохматый, шершавый, одно ухо у него – вверх, другое – вниз». Так в журнале появился первый постоянный персонаж, с которым происходят разные истории.</a:t>
            </a:r>
            <a:endParaRPr lang="ru-RU" dirty="0"/>
          </a:p>
        </p:txBody>
      </p:sp>
      <p:pic>
        <p:nvPicPr>
          <p:cNvPr id="8" name="Содержимое 3" descr="C:\Users\Библиотекарь\Desktop\Мурзилка 1933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214290"/>
            <a:ext cx="4714908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6643710"/>
          </a:xfrm>
        </p:spPr>
        <p:txBody>
          <a:bodyPr>
            <a:normAutofit lnSpcReduction="10000"/>
          </a:bodyPr>
          <a:lstStyle/>
          <a:p>
            <a:pPr marL="0" algn="just">
              <a:buNone/>
            </a:pPr>
            <a:r>
              <a:rPr lang="ru-RU" b="1" dirty="0" smtClean="0"/>
              <a:t>     </a:t>
            </a:r>
            <a:r>
              <a:rPr lang="ru-RU" sz="2400" b="1" dirty="0" smtClean="0"/>
              <a:t>Возникновение и развитие периодической печати в России имеет давнюю и богатую историю. Первые газеты появились в России во времена правления Петра  Великого. После поездок по Европе царь повелел создать первую русскую газету «Куранты». В основном она печатала выдержки из известных европейских газет, поэтому по духу своему была чужда россиянам. Настоящая русская газета появилась позднее. В журнале «Абитуриент» читаем: « 2 января 1703 года вышел первый номер </a:t>
            </a:r>
            <a:r>
              <a:rPr lang="ru-RU" sz="2400" b="1" dirty="0" smtClean="0">
                <a:solidFill>
                  <a:srgbClr val="C00000"/>
                </a:solidFill>
              </a:rPr>
              <a:t>«Ведомостей о военных и иных делах, достойных знания и памяти, случившихся в Российском государстве».</a:t>
            </a:r>
          </a:p>
          <a:p>
            <a:pPr marL="0" algn="just">
              <a:buNone/>
            </a:pPr>
            <a:r>
              <a:rPr lang="ru-RU" sz="2400" b="1" dirty="0" smtClean="0"/>
              <a:t>      Первый тираж «Ведомостей» составил тысячу экземпляров, газета стоила 2 копейки. Иметь в доме газету считалось большим шиком. Газета вставлялась в дорогую раму и демонстрировалась всем гостям, подчеркивая богатство и образованность ее владетеля. Петр </a:t>
            </a:r>
            <a:r>
              <a:rPr lang="en-US" sz="2400" b="1" dirty="0" smtClean="0"/>
              <a:t>I</a:t>
            </a:r>
            <a:r>
              <a:rPr lang="ru-RU" sz="2400" b="1" dirty="0" smtClean="0"/>
              <a:t> писал в «Ведомости» статьи-поучения для своих подданных. Были среди них и советы по воспитанию граждан молодой России.</a:t>
            </a:r>
            <a:endParaRPr lang="ru-RU" sz="2400" b="1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-main-pic" descr="Картинка 123 из 209">
            <a:hlinkClick r:id="rId2" tgtFrame="_blank"/>
          </p:cNvPr>
          <p:cNvPicPr>
            <a:picLocks noGrp="1"/>
          </p:cNvPicPr>
          <p:nvPr>
            <p:ph type="pic" idx="1"/>
          </p:nvPr>
        </p:nvPicPr>
        <p:blipFill>
          <a:blip r:embed="rId3">
            <a:lum contrast="20000"/>
          </a:blip>
          <a:srcRect l="4134" r="4134"/>
          <a:stretch>
            <a:fillRect/>
          </a:stretch>
        </p:blipFill>
        <p:spPr bwMode="auto">
          <a:xfrm>
            <a:off x="1214414" y="214290"/>
            <a:ext cx="5929354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179512" y="4941168"/>
            <a:ext cx="8786874" cy="1785950"/>
          </a:xfrm>
        </p:spPr>
        <p:txBody>
          <a:bodyPr>
            <a:normAutofit lnSpcReduction="10000"/>
          </a:bodyPr>
          <a:lstStyle/>
          <a:p>
            <a:endParaRPr lang="ru-RU" sz="2400" dirty="0" smtClean="0"/>
          </a:p>
          <a:p>
            <a:r>
              <a:rPr lang="ru-RU" sz="2400" dirty="0" smtClean="0">
                <a:solidFill>
                  <a:srgbClr val="C00000"/>
                </a:solidFill>
              </a:rPr>
              <a:t>   В «</a:t>
            </a:r>
            <a:r>
              <a:rPr lang="ru-RU" sz="2400" dirty="0" err="1" smtClean="0">
                <a:solidFill>
                  <a:srgbClr val="C00000"/>
                </a:solidFill>
              </a:rPr>
              <a:t>Мурзилке</a:t>
            </a:r>
            <a:r>
              <a:rPr lang="ru-RU" sz="2400" dirty="0" smtClean="0">
                <a:solidFill>
                  <a:srgbClr val="C00000"/>
                </a:solidFill>
              </a:rPr>
              <a:t>» </a:t>
            </a:r>
            <a:r>
              <a:rPr lang="ru-RU" sz="2400" dirty="0" smtClean="0"/>
              <a:t>помещались стихи, басни, пьески, рассказы о природе, шутки, задачи, головоломки. В этом журнале дебютировали  такие прославленные писательницы как </a:t>
            </a:r>
            <a:r>
              <a:rPr lang="ru-RU" sz="2400" b="1" dirty="0" smtClean="0"/>
              <a:t>Агния </a:t>
            </a:r>
            <a:r>
              <a:rPr lang="ru-RU" sz="2400" b="1" dirty="0" err="1" smtClean="0"/>
              <a:t>Барто</a:t>
            </a:r>
            <a:r>
              <a:rPr lang="ru-RU" sz="2400" b="1" dirty="0" smtClean="0"/>
              <a:t> и Любовь Воронкова.</a:t>
            </a:r>
            <a:endParaRPr lang="ru-RU" sz="2400" b="1" dirty="0"/>
          </a:p>
        </p:txBody>
      </p:sp>
    </p:spTree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143512"/>
            <a:ext cx="8786874" cy="15716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Сегодня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Мурзилка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живет на страницах журнала таким, каким его нарисовал в 1937 году известный художник </a:t>
            </a:r>
            <a:r>
              <a:rPr lang="ru-RU" sz="2400" dirty="0" err="1" smtClean="0"/>
              <a:t>Аминадав</a:t>
            </a:r>
            <a:r>
              <a:rPr lang="ru-RU" sz="2400" dirty="0" smtClean="0"/>
              <a:t> Моисеевич </a:t>
            </a:r>
            <a:r>
              <a:rPr lang="ru-RU" sz="2400" dirty="0" err="1" smtClean="0"/>
              <a:t>Каневский</a:t>
            </a:r>
            <a:r>
              <a:rPr lang="ru-RU" sz="2400" dirty="0" smtClean="0"/>
              <a:t>. Главное в том, что сегодняшний «</a:t>
            </a:r>
            <a:r>
              <a:rPr lang="ru-RU" sz="2400" dirty="0" err="1" smtClean="0"/>
              <a:t>Мурзилка</a:t>
            </a:r>
            <a:r>
              <a:rPr lang="ru-RU" sz="2400" dirty="0" smtClean="0"/>
              <a:t>» по-прежнему предоставляет </a:t>
            </a:r>
            <a:r>
              <a:rPr lang="ru-RU" sz="2400" b="1" dirty="0" smtClean="0"/>
              <a:t>детям </a:t>
            </a:r>
            <a:r>
              <a:rPr lang="ru-RU" sz="2400" b="1" i="1" dirty="0" smtClean="0"/>
              <a:t>чтение для сердца и разума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  <p:pic>
        <p:nvPicPr>
          <p:cNvPr id="5" name="Рисунок 4" descr="http://detmagazin.ucoz.ru/Murzilka/1237295762_36701.jpg">
            <a:hlinkClick r:id="rId2" tgtFrame="_blank"/>
          </p:cNvPr>
          <p:cNvPicPr>
            <a:picLocks noGrp="1"/>
          </p:cNvPicPr>
          <p:nvPr>
            <p:ph type="pic" idx="1"/>
          </p:nvPr>
        </p:nvPicPr>
        <p:blipFill>
          <a:blip r:embed="rId3"/>
          <a:srcRect t="1515" b="1515"/>
          <a:stretch>
            <a:fillRect/>
          </a:stretch>
        </p:blipFill>
        <p:spPr bwMode="auto">
          <a:xfrm>
            <a:off x="1571604" y="214290"/>
            <a:ext cx="6000792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merrypictures.ru/img/page_img/history/karandash_big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4500570"/>
            <a:ext cx="164307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32656"/>
            <a:ext cx="8390736" cy="609674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В годы Великой Отечественной войны детская периодическая печать стала  идейным руководителем для юных подпольщиков и партизан, для тех, кто трудился на военных заводах и для тех, кто кормил и одевал Красную  Армию. В каждом номере был силен боевой дух. Газеты воспевали подвиги юных героев, печатали тексты военных песен, пламенные стихи, карикатуры.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В 1941 – 1945 году продолжали выходить газеты «Пионерская правда» и «Юный ленинец».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     В послевоенные годы особый интерес возник к самым маленьким читателям. В 1956 году стал издаваться детский юмористический журнал </a:t>
            </a:r>
            <a:r>
              <a:rPr lang="ru-RU" sz="2400" b="1" dirty="0" smtClean="0">
                <a:solidFill>
                  <a:srgbClr val="C00000"/>
                </a:solidFill>
              </a:rPr>
              <a:t>«Веселые картинки»</a:t>
            </a:r>
            <a:r>
              <a:rPr lang="ru-RU" sz="2400" dirty="0" smtClean="0"/>
              <a:t>, адресованный детям от 4 до 8 лет. Журнал выходил ежемесячно. В компании с  постоянными персонажами - веселыми человечками – маленькие читатели путешествовали, учили азбуку и цифры, осваивали правила дорожного движения, раскрашивали рисунки, играли.</a:t>
            </a:r>
            <a:endParaRPr lang="ru-RU" sz="2400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31394" cy="9286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>Детский юмористический журнал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>«веселые  картинки»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714876" y="1142984"/>
            <a:ext cx="4276724" cy="550072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</a:t>
            </a:r>
            <a:r>
              <a:rPr lang="ru-RU" sz="2400" dirty="0" smtClean="0"/>
              <a:t>Главного героя «Веселых картинок», ставшего символом журнала — Карандаша придумал и нарисовал Иван Максимович Семенов, народный художник СССР. Он создал замечательный художественный образ — забавного, доброго и веселого человечка с красным грифелем вместо носа, одетого в нарядную синюю блузу. На голове красовался элегантный берет, а на шее — красный бант. </a:t>
            </a:r>
            <a:endParaRPr lang="ru-RU" sz="2400" dirty="0"/>
          </a:p>
        </p:txBody>
      </p:sp>
      <p:pic>
        <p:nvPicPr>
          <p:cNvPr id="9" name="Содержимое 8" descr="Картинка 12 из 305"/>
          <p:cNvPicPr>
            <a:picLocks noGrp="1"/>
          </p:cNvPicPr>
          <p:nvPr>
            <p:ph sz="half" idx="1"/>
          </p:nvPr>
        </p:nvPicPr>
        <p:blipFill>
          <a:blip r:embed="rId2"/>
          <a:srcRect r="33054"/>
          <a:stretch>
            <a:fillRect/>
          </a:stretch>
        </p:blipFill>
        <p:spPr bwMode="auto">
          <a:xfrm>
            <a:off x="285720" y="1214422"/>
            <a:ext cx="4286280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77252" cy="9286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>СОВРЕМЕННЫЕ ДЕТСКИЕ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>ПЕЧАТНЫе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>  ИЗДАНИЯ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61662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600" dirty="0" smtClean="0"/>
              <a:t>                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Дело Новикова продолжается!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В настоящее время наблюдается возрождение детской журналистики в лучших российских традициях.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      Проанализировав тематику и основные направления деятельности, можно разделить все газеты и журналы на следующие группы: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600" b="1" u="sng" dirty="0" smtClean="0">
              <a:solidFill>
                <a:srgbClr val="C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u="sng" dirty="0" smtClean="0">
                <a:solidFill>
                  <a:srgbClr val="C00000"/>
                </a:solidFill>
              </a:rPr>
              <a:t>1. О природе и экологии </a:t>
            </a:r>
            <a:r>
              <a:rPr lang="ru-RU" sz="2600" b="1" dirty="0" smtClean="0"/>
              <a:t>: </a:t>
            </a:r>
            <a:r>
              <a:rPr lang="ru-RU" sz="2600" dirty="0" smtClean="0"/>
              <a:t>«Свирель», «</a:t>
            </a:r>
            <a:r>
              <a:rPr lang="ru-RU" sz="2600" dirty="0" err="1" smtClean="0"/>
              <a:t>Свирелька</a:t>
            </a:r>
            <a:r>
              <a:rPr lang="ru-RU" sz="2600" dirty="0" smtClean="0"/>
              <a:t>», «Юный натуралист», «Муравейник», «</a:t>
            </a:r>
            <a:r>
              <a:rPr lang="ru-RU" sz="2600" dirty="0" err="1" smtClean="0"/>
              <a:t>Тошка</a:t>
            </a:r>
            <a:r>
              <a:rPr lang="ru-RU" sz="2600" dirty="0" smtClean="0"/>
              <a:t> и компания», «Филя» и т.д.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600" b="1" u="sng" dirty="0" smtClean="0">
              <a:solidFill>
                <a:srgbClr val="C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b="1" u="sng" dirty="0" smtClean="0">
                <a:solidFill>
                  <a:srgbClr val="C00000"/>
                </a:solidFill>
              </a:rPr>
              <a:t>2</a:t>
            </a:r>
            <a:r>
              <a:rPr lang="ru-RU" sz="2600" b="1" u="sng" dirty="0" smtClean="0"/>
              <a:t>. </a:t>
            </a:r>
            <a:r>
              <a:rPr lang="ru-RU" sz="2600" b="1" u="sng" dirty="0" smtClean="0">
                <a:solidFill>
                  <a:srgbClr val="C00000"/>
                </a:solidFill>
              </a:rPr>
              <a:t>Литературно-художественные:</a:t>
            </a:r>
            <a:r>
              <a:rPr lang="ru-RU" sz="2600" b="1" dirty="0" smtClean="0">
                <a:solidFill>
                  <a:srgbClr val="C00000"/>
                </a:solidFill>
              </a:rPr>
              <a:t> </a:t>
            </a:r>
            <a:r>
              <a:rPr lang="ru-RU" sz="2600" b="1" dirty="0" smtClean="0"/>
              <a:t>«</a:t>
            </a:r>
            <a:r>
              <a:rPr lang="ru-RU" sz="2600" dirty="0" err="1" smtClean="0"/>
              <a:t>Мурзилка</a:t>
            </a:r>
            <a:r>
              <a:rPr lang="ru-RU" sz="2600" dirty="0" smtClean="0"/>
              <a:t>», «Детское чтение для сердца и разума», «Детская роман-газета», «</a:t>
            </a:r>
            <a:r>
              <a:rPr lang="ru-RU" sz="2600" dirty="0" err="1" smtClean="0"/>
              <a:t>Читайка</a:t>
            </a:r>
            <a:r>
              <a:rPr lang="ru-RU" sz="2600" dirty="0" smtClean="0"/>
              <a:t>», «Костер», «Спокойной ночи, малыши», «Путеводная звезда. Школьное чтение», «Колобок», «Баламут», «</a:t>
            </a:r>
            <a:r>
              <a:rPr lang="ru-RU" sz="2600" dirty="0" err="1" smtClean="0"/>
              <a:t>Кукумбер</a:t>
            </a:r>
            <a:r>
              <a:rPr lang="ru-RU" sz="2600" dirty="0" smtClean="0"/>
              <a:t>», «Чиж и Еж»,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</a:rPr>
              <a:t>«Недоросль», «Розовый слон», «Миша», «Пионер»,  «Журнал сказок»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</a:rPr>
              <a:t> и т.д.</a:t>
            </a:r>
          </a:p>
          <a:p>
            <a:pPr marL="457200" indent="-457200" algn="just">
              <a:spcBef>
                <a:spcPts val="0"/>
              </a:spcBef>
              <a:buNone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just">
              <a:spcBef>
                <a:spcPts val="0"/>
              </a:spcBef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buNone/>
            </a:pPr>
            <a:r>
              <a:rPr lang="ru-RU" sz="2400" dirty="0" smtClean="0"/>
              <a:t>                                           </a:t>
            </a:r>
            <a:endParaRPr lang="ru-RU" sz="2400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616" y="40466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СОВРЕМЕННЫЕ ДЕТСКИЕ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ПЕЧАТНЫе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ИЗДАНИЯ</a:t>
            </a:r>
            <a:endParaRPr lang="ru-RU" dirty="0"/>
          </a:p>
        </p:txBody>
      </p:sp>
      <p:pic>
        <p:nvPicPr>
          <p:cNvPr id="4" name="i-main-pic" descr="Картинка 6 из 209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-96833" y="7091144"/>
            <a:ext cx="1001684" cy="11845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55002" y="1340768"/>
            <a:ext cx="84249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3.Познавательно-развивающие</a:t>
            </a:r>
            <a:r>
              <a:rPr lang="ru-RU" sz="2200" b="1" dirty="0">
                <a:solidFill>
                  <a:srgbClr val="C00000"/>
                </a:solidFill>
              </a:rPr>
              <a:t>: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Вокруг света»,</a:t>
            </a:r>
          </a:p>
          <a:p>
            <a:pPr algn="just">
              <a:buNone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Отчего и почему», «Веселые уроки»,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«Веселый колобок», «Веселые  картинки», «Веселый затейник»,  «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</a:rPr>
              <a:t>Лунтик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», «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</a:rPr>
              <a:t>Клепа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»,</a:t>
            </a:r>
          </a:p>
          <a:p>
            <a:pPr algn="just">
              <a:buNone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«Маша и Медведь», «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</a:rPr>
              <a:t>Мурзилка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», «Непоседа», «Винни-Пух», «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</a:rPr>
              <a:t>Геоленок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», «Юный эрудит», «Мир техники для детей»,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«Классный журнал», «Шишкин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лес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» и т.д.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4. Научно-популярные: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«Детская энциклопедия», «Чудеса и приключения – детям», «Рюкзачок. Мир компьютеров»,</a:t>
            </a:r>
          </a:p>
          <a:p>
            <a:pPr algn="just">
              <a:buNone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«Чудеса и тайны планеты Земля», «Юный краевед», «Юный техник», «Юный  эрудит», «А почему», «В мире  животных» и т.д.</a:t>
            </a:r>
          </a:p>
          <a:p>
            <a:pPr algn="just"/>
            <a:r>
              <a:rPr lang="ru-RU" sz="2200" b="1" dirty="0">
                <a:solidFill>
                  <a:srgbClr val="C00000"/>
                </a:solidFill>
              </a:rPr>
              <a:t>5. Юмористические: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«Веселые картинки», «Ералаш»,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«Ну, погоди!», «Приключения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</a:rPr>
              <a:t>Скуби-Ду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», «Человек -паук и его</a:t>
            </a: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Друзья», «Приключения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</a:rPr>
              <a:t>Шрэка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», «Юла», «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LEGO 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</a:rPr>
              <a:t>Самоделкин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».</a:t>
            </a:r>
          </a:p>
          <a:p>
            <a:r>
              <a:rPr lang="ru-RU" sz="2200" dirty="0" smtClean="0">
                <a:solidFill>
                  <a:srgbClr val="C00000"/>
                </a:solidFill>
              </a:rPr>
              <a:t>6. </a:t>
            </a:r>
            <a:r>
              <a:rPr lang="ru-RU" sz="2200" dirty="0">
                <a:solidFill>
                  <a:srgbClr val="C00000"/>
                </a:solidFill>
              </a:rPr>
              <a:t>Религиозные: </a:t>
            </a:r>
            <a:r>
              <a:rPr lang="ru-RU" sz="2200" dirty="0"/>
              <a:t>«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Православная радуга», «Божий мир».</a:t>
            </a:r>
          </a:p>
          <a:p>
            <a:pPr indent="-457200" algn="just"/>
            <a:r>
              <a:rPr lang="ru-RU" sz="2200" dirty="0">
                <a:solidFill>
                  <a:srgbClr val="C00000"/>
                </a:solidFill>
              </a:rPr>
              <a:t>7</a:t>
            </a:r>
            <a:r>
              <a:rPr lang="ru-RU" sz="2200" dirty="0" smtClean="0">
                <a:solidFill>
                  <a:srgbClr val="C00000"/>
                </a:solidFill>
              </a:rPr>
              <a:t>. </a:t>
            </a:r>
            <a:r>
              <a:rPr lang="ru-RU" sz="2200" dirty="0">
                <a:solidFill>
                  <a:srgbClr val="C00000"/>
                </a:solidFill>
              </a:rPr>
              <a:t>Для девочек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: «Маруся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»,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«Принцесса», «Джульетта» и т.д.</a:t>
            </a:r>
          </a:p>
        </p:txBody>
      </p:sp>
      <p:pic>
        <p:nvPicPr>
          <p:cNvPr id="6" name="Рисунок 5" descr="Пчелк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7744" y="7389440"/>
            <a:ext cx="936104" cy="853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7729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786842" cy="7143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+mn-lt"/>
              </a:rPr>
              <a:t>Что же представляют из себя современные детские</a:t>
            </a:r>
            <a:br>
              <a:rPr lang="ru-RU" dirty="0" smtClean="0">
                <a:solidFill>
                  <a:srgbClr val="C00000"/>
                </a:solidFill>
                <a:latin typeface="+mn-lt"/>
              </a:rPr>
            </a:br>
            <a:r>
              <a:rPr lang="ru-RU" dirty="0" smtClean="0">
                <a:solidFill>
                  <a:srgbClr val="C00000"/>
                </a:solidFill>
                <a:latin typeface="+mn-lt"/>
              </a:rPr>
              <a:t>газеты и журналы?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2" y="928670"/>
            <a:ext cx="5500726" cy="571504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/>
              <a:t>     Особую группу актуальных детских изданий составляют газеты и журналы экологической направленности. </a:t>
            </a:r>
          </a:p>
          <a:p>
            <a:pPr algn="just"/>
            <a:r>
              <a:rPr lang="ru-RU" sz="2000" dirty="0" smtClean="0"/>
              <a:t>      В качестве примера хочется представить журнал «Муравейник», основанный в 1994 году. </a:t>
            </a:r>
            <a:r>
              <a:rPr lang="ru-RU" sz="2000" b="1" dirty="0" smtClean="0">
                <a:solidFill>
                  <a:srgbClr val="C00000"/>
                </a:solidFill>
              </a:rPr>
              <a:t>«Муравейник» </a:t>
            </a:r>
            <a:r>
              <a:rPr lang="ru-RU" sz="2000" dirty="0" smtClean="0"/>
              <a:t>– это детский журнал о природе для семейного чтения. Муравейник – символ гармонии, красоты, трудолюбия и пользы. Три вечные ноты в богатой гамме человеческого бытия: детство, природа, семья – зазвучали здесь.</a:t>
            </a:r>
          </a:p>
          <a:p>
            <a:pPr algn="just"/>
            <a:r>
              <a:rPr lang="ru-RU" sz="2000" dirty="0" smtClean="0"/>
              <a:t>Журнал прежде всего рассказывает о чудесном мире природы нашей Родины. В рубрике «</a:t>
            </a:r>
            <a:r>
              <a:rPr lang="ru-RU" sz="2000" dirty="0" err="1" smtClean="0"/>
              <a:t>Кругосвет</a:t>
            </a:r>
            <a:r>
              <a:rPr lang="ru-RU" sz="2000" dirty="0" smtClean="0"/>
              <a:t>»  знакомит и с природой  других стран. </a:t>
            </a:r>
          </a:p>
          <a:p>
            <a:pPr algn="just"/>
            <a:r>
              <a:rPr lang="ru-RU" sz="2000" dirty="0" smtClean="0"/>
              <a:t> «Муравейник» можно отнести к изданиям мировоззренческим, так как он помогает формировать сознание подрастающего поколения.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5796137" y="1412776"/>
            <a:ext cx="3096344" cy="453650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6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357166"/>
            <a:ext cx="7572428" cy="52228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«Филя». Журнал для детей о природе и экологии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1000108"/>
            <a:ext cx="4214842" cy="530146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20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   Самые интересные  сведения о живой природе, репортажи из зоопарка, веселые викторины о животных, экологические игры, красочные фотографии и иллюстрации, путешествия знаменитых натуралистов. В каждом номере дополнительная вкладка с раскрасками.</a:t>
            </a:r>
            <a:br>
              <a:rPr lang="ru-RU" sz="2000" dirty="0" smtClean="0"/>
            </a:br>
            <a:r>
              <a:rPr lang="ru-RU" sz="2000" dirty="0" smtClean="0"/>
              <a:t>   Журнал рассчитан на детей от 6 до 12 лет. Фактически аудитория журнала - семья, так как маленьким детям читают родители, а дети постарше нуждаются в одобрении взрослых, хорошо ли выполнено задание из журнала.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Издается с 1997 года.</a:t>
            </a:r>
          </a:p>
          <a:p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12776"/>
            <a:ext cx="3744416" cy="4896543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57166"/>
            <a:ext cx="4476752" cy="7858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«СВИРЕЛЬ»</a:t>
            </a:r>
            <a:endParaRPr lang="ru-RU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1428736"/>
            <a:ext cx="4619628" cy="4872832"/>
          </a:xfrm>
        </p:spPr>
        <p:txBody>
          <a:bodyPr>
            <a:normAutofit/>
          </a:bodyPr>
          <a:lstStyle/>
          <a:p>
            <a:r>
              <a:rPr lang="ru-RU" sz="2200" dirty="0" smtClean="0"/>
              <a:t>   Журнал содержит популярные образовательные материалы по различным аспектам естествознания и экологии, ориентированные на учебные планы школ, а также литературно-художественные произведения - рассказы, повести. В каждом номере - знакомство с заповедником или национальным природным парком.</a:t>
            </a:r>
          </a:p>
          <a:p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5" y="858518"/>
            <a:ext cx="3597712" cy="509076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8581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«ДЕТСКОЕ ЧТЕНИЕ ДЛЯ СЕРДЦА И РАЗУМА»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57686" y="857232"/>
            <a:ext cx="4572032" cy="578647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Это ежемесячный журнал классической детской литературы.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     Название журнала в точности соответствует названию детского журнала, издававшегося в XVIII веке. Редакция постаралась сохранить стиль уже забытого всеми журнала.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     А чего стоит содержание журнала! Очаровательные сказки, стихи, рассказы, классическая проза, исторические зарисовки, смешные рассказы о современных </a:t>
            </a:r>
            <a:r>
              <a:rPr lang="ru-RU" sz="2000" dirty="0" err="1" smtClean="0"/>
              <a:t>непослушниках</a:t>
            </a:r>
            <a:r>
              <a:rPr lang="ru-RU" sz="20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      Весело, непосредственно, с удовольствием каждый его номер будет учить детей чувствовать и распознавать добро и зло, мыслить, да и просто правильно говорить.</a:t>
            </a:r>
          </a:p>
          <a:p>
            <a:endParaRPr lang="ru-RU" sz="2000" dirty="0"/>
          </a:p>
        </p:txBody>
      </p:sp>
      <p:pic>
        <p:nvPicPr>
          <p:cNvPr id="5" name="Рисунок 4" descr="http://img-fotki.yandex.ru/get/4101/vokrugskazki.10/0_24646_64abba9f_L.jpg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/>
          <a:srcRect t="1714" b="1714"/>
          <a:stretch>
            <a:fillRect/>
          </a:stretch>
        </p:blipFill>
        <p:spPr bwMode="auto">
          <a:xfrm>
            <a:off x="214313" y="857250"/>
            <a:ext cx="3929059" cy="564358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>ПЕРВАЯ РУССКАЯ печатная ГАЗЕТА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>«ВЕДОМОСТИ»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pic>
        <p:nvPicPr>
          <p:cNvPr id="4" name="i-main-pic" descr="Картинка 8 из 636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214282" y="1571612"/>
            <a:ext cx="6072230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357950" y="1428736"/>
            <a:ext cx="2633650" cy="514353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16 декабря 1702 г.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Петр </a:t>
            </a:r>
            <a:r>
              <a:rPr lang="en-US" sz="2400" b="1" dirty="0" smtClean="0"/>
              <a:t>I</a:t>
            </a:r>
            <a:r>
              <a:rPr lang="ru-RU" sz="2400" b="1" dirty="0" smtClean="0"/>
              <a:t> подписал указ о начале издания в России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первой русской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печатной газеты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/>
              <a:t>«Ведомости».</a:t>
            </a:r>
            <a:endParaRPr lang="ru-RU" sz="2400" b="1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4429156" cy="64294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>«КОСТЕР»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928670"/>
            <a:ext cx="4572032" cy="578647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Журнал «Костер» предназначен для ребят 9-14 лет. Цель журнала — привить детям вкус и любовь к художественной литературе, к творческому познанию мира вокруг нас. </a:t>
            </a:r>
            <a:r>
              <a:rPr lang="ru-RU" sz="2000" dirty="0"/>
              <a:t>А</a:t>
            </a:r>
            <a:r>
              <a:rPr lang="ru-RU" sz="2000" dirty="0" smtClean="0"/>
              <a:t>вторы — известные детские писатели: Эдуард Успенский, Григорий Остер, Святослав </a:t>
            </a:r>
            <a:r>
              <a:rPr lang="ru-RU" sz="2000" dirty="0" err="1" smtClean="0"/>
              <a:t>Сахарнов</a:t>
            </a:r>
            <a:r>
              <a:rPr lang="ru-RU" sz="2000" dirty="0" smtClean="0"/>
              <a:t>, Владислав Крапивин, Валерий Воскобойников, Александр Курляндский, Леонид Каминский и другие. Многие из них ведут рубрики журнала. </a:t>
            </a:r>
            <a:br>
              <a:rPr lang="ru-RU" sz="2000" dirty="0" smtClean="0"/>
            </a:br>
            <a:r>
              <a:rPr lang="ru-RU" sz="2000" dirty="0" smtClean="0"/>
              <a:t>В каждом номере — увлекательная повесть или рассказ.. «Костер» помогает познать себя, найти друзей по интересам и любимый </a:t>
            </a:r>
            <a:r>
              <a:rPr lang="ru-RU" sz="2000" dirty="0" err="1" smtClean="0"/>
              <a:t>досуговый</a:t>
            </a:r>
            <a:r>
              <a:rPr lang="ru-RU" sz="2000" dirty="0" smtClean="0"/>
              <a:t> клуб, а еще — выбрать настоящую профессию.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836712"/>
            <a:ext cx="3672408" cy="54006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6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428628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Цель журнала </a:t>
            </a:r>
            <a:r>
              <a:rPr lang="ru-RU" sz="2700" dirty="0" smtClean="0">
                <a:solidFill>
                  <a:srgbClr val="C00000"/>
                </a:solidFill>
                <a:latin typeface="+mn-lt"/>
              </a:rPr>
              <a:t>«</a:t>
            </a:r>
            <a:r>
              <a:rPr lang="ru-RU" sz="2700" dirty="0" err="1" smtClean="0">
                <a:solidFill>
                  <a:srgbClr val="C00000"/>
                </a:solidFill>
                <a:latin typeface="+mn-lt"/>
              </a:rPr>
              <a:t>Читайка</a:t>
            </a:r>
            <a:r>
              <a:rPr lang="ru-RU" sz="2700" dirty="0" smtClean="0">
                <a:solidFill>
                  <a:srgbClr val="C00000"/>
                </a:solidFill>
                <a:latin typeface="+mn-lt"/>
              </a:rPr>
              <a:t>» -</a:t>
            </a:r>
            <a:endParaRPr lang="ru-RU" sz="27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928670"/>
            <a:ext cx="4357718" cy="5572164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dirty="0" smtClean="0"/>
              <a:t> </a:t>
            </a:r>
            <a:r>
              <a:rPr lang="ru-RU" sz="2900" dirty="0" smtClean="0"/>
              <a:t>рассказать о лучших детских книгах и писателях, научить вас вдумчиво читать текст, разбираться в структуре стихотворной речи, образных выражениях, развить логическое мышление и фантазию. </a:t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     Главные герои журнала – </a:t>
            </a:r>
            <a:r>
              <a:rPr lang="ru-RU" sz="2900" dirty="0" err="1" smtClean="0"/>
              <a:t>Читайка</a:t>
            </a:r>
            <a:r>
              <a:rPr lang="ru-RU" sz="2900" dirty="0" smtClean="0"/>
              <a:t> и Совенок. Вместе с ними мы сегодня из номера в номер знакомимся с лучшими книгами, журналами, попадем в забавные ситуации, примем участие в увлекательных играх. </a:t>
            </a:r>
            <a:br>
              <a:rPr lang="ru-RU" sz="2900" dirty="0" smtClean="0"/>
            </a:br>
            <a:r>
              <a:rPr lang="ru-RU" sz="2900" dirty="0" smtClean="0"/>
              <a:t>Девиз журнала: «Книга - твоя лучшая зашита».</a:t>
            </a:r>
          </a:p>
          <a:p>
            <a:r>
              <a:rPr lang="ru-RU" sz="2900" dirty="0" smtClean="0"/>
              <a:t> В журнале множество самых разных рубрик, среди которых каждый читатель сможет найти свою, любимую. </a:t>
            </a:r>
            <a:br>
              <a:rPr lang="ru-RU" sz="29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94262"/>
            <a:ext cx="3976442" cy="572607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advTm="13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«ГЕОЛЕНОК» 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-</a:t>
            </a:r>
            <a:r>
              <a:rPr lang="ru-RU" sz="1800" dirty="0" smtClean="0">
                <a:latin typeface="+mn-lt"/>
              </a:rPr>
              <a:t>это  принципиально новый журнал для детей и семейного чтения, своего рода продолжение успешного журнала для взрослых GEO. </a:t>
            </a:r>
            <a:endParaRPr lang="ru-RU" sz="1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39952" y="1268760"/>
            <a:ext cx="4824536" cy="5400600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 «</a:t>
            </a:r>
            <a:r>
              <a:rPr lang="ru-RU" sz="2000" b="1" dirty="0" err="1" smtClean="0">
                <a:solidFill>
                  <a:srgbClr val="C00000"/>
                </a:solidFill>
              </a:rPr>
              <a:t>GEOленок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» </a:t>
            </a:r>
            <a:r>
              <a:rPr lang="ru-RU" sz="2000" dirty="0" smtClean="0"/>
              <a:t>не только качественный, но и симпатичный. Обучающий, но не поучающий. Сообразительный, заботливый, изобретательный - словом, настоящий друг для своих маленьких читателей, и их родителей.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 журналом </a:t>
            </a:r>
            <a:r>
              <a:rPr lang="ru-RU" sz="2000" b="1" dirty="0" smtClean="0">
                <a:solidFill>
                  <a:srgbClr val="C00000"/>
                </a:solidFill>
              </a:rPr>
              <a:t>«</a:t>
            </a:r>
            <a:r>
              <a:rPr lang="ru-RU" sz="2000" b="1" dirty="0" err="1" smtClean="0">
                <a:solidFill>
                  <a:srgbClr val="C00000"/>
                </a:solidFill>
              </a:rPr>
              <a:t>GEOленок</a:t>
            </a:r>
            <a:r>
              <a:rPr lang="ru-RU" sz="2000" b="1" dirty="0" smtClean="0">
                <a:solidFill>
                  <a:srgbClr val="C00000"/>
                </a:solidFill>
              </a:rPr>
              <a:t>» </a:t>
            </a:r>
            <a:r>
              <a:rPr lang="ru-RU" sz="2000" dirty="0" smtClean="0"/>
              <a:t>умненькие ребята и их родители окунутся в волшебный мир открытий и невероятных приключений, узнают, как справиться со школьными проблемами и какие разнообразные увлечения и хобби существуют. В журнале много викторин, конкурсов, заданий и очень красочное оформление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  <p:pic>
        <p:nvPicPr>
          <p:cNvPr id="6" name="Рисунок 5" descr="http://img-fotki.yandex.ru/get/4517/120220149.25/0_5a401_de5ad98a_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528392" cy="504056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548680"/>
            <a:ext cx="4191000" cy="57759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«Веселый </a:t>
            </a:r>
            <a:r>
              <a:rPr lang="ru-RU" sz="2600" b="1" dirty="0">
                <a:solidFill>
                  <a:srgbClr val="C00000"/>
                </a:solidFill>
              </a:rPr>
              <a:t>затейник» </a:t>
            </a:r>
            <a:r>
              <a:rPr lang="ru-RU" sz="2400" dirty="0"/>
              <a:t>– журнал развивающих игр для детей от 7 до 14 лет. Фокусы, шарады, головоломки, сказки, забавы, ребусы и кроссворды, викторины, </a:t>
            </a:r>
            <a:r>
              <a:rPr lang="ru-RU" sz="2400" dirty="0" err="1"/>
              <a:t>потешки</a:t>
            </a:r>
            <a:r>
              <a:rPr lang="ru-RU" sz="2400" dirty="0"/>
              <a:t>, стихи и песенки, оригами, загадки и многое другое</a:t>
            </a:r>
            <a:r>
              <a:rPr lang="ru-RU" sz="2400" dirty="0" smtClean="0"/>
              <a:t>.. </a:t>
            </a:r>
            <a:r>
              <a:rPr lang="ru-RU" sz="2400" dirty="0"/>
              <a:t>В нем публикуются повышающие IQ детей материалы, которых нет в школьных программах, новые методики освоения материалов, творческие, интеллектуальные разработки детей и взрослых, то есть это – настоящая школа будущих эрудитов.</a:t>
            </a:r>
          </a:p>
          <a:p>
            <a:pPr marL="0" indent="0">
              <a:buNone/>
            </a:pPr>
            <a:r>
              <a:rPr lang="ru-RU" sz="2400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3960440" cy="545116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49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121444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Классный журнал» </a:t>
            </a:r>
            <a:r>
              <a:rPr lang="ru-RU" sz="2200" dirty="0" smtClean="0"/>
              <a:t>-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современный интерактивный журнал для детей младшего и среднего школьного возраста (целевая аудитория 6-12 лет, мальчики и девочки)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ru-RU" sz="2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Объект 9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1643050"/>
            <a:ext cx="3071834" cy="442915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86248" y="1357298"/>
            <a:ext cx="4572032" cy="521497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en-US" dirty="0" smtClean="0"/>
              <a:t>    </a:t>
            </a:r>
            <a:r>
              <a:rPr lang="ru-RU" sz="2600" dirty="0" smtClean="0"/>
              <a:t>Является одним из популярнейших </a:t>
            </a:r>
            <a:r>
              <a:rPr lang="ru-RU" dirty="0" smtClean="0"/>
              <a:t>детских еженедельников России.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   Каждый номер "Классного журнала“</a:t>
            </a:r>
            <a:r>
              <a:rPr lang="en-US" dirty="0" smtClean="0"/>
              <a:t> </a:t>
            </a:r>
            <a:r>
              <a:rPr lang="ru-RU" dirty="0" smtClean="0"/>
              <a:t>содержит</a:t>
            </a:r>
            <a:r>
              <a:rPr lang="en-US" dirty="0" smtClean="0"/>
              <a:t> </a:t>
            </a:r>
            <a:r>
              <a:rPr lang="ru-RU" dirty="0" smtClean="0"/>
              <a:t>самую актуальную информацию для детей: от мультиков, компьютерных игр и детских кино-новинок, до научных открытий, спорта, техники. В журнале соблюдается баланс между познавательной и развивающей информацией.</a:t>
            </a:r>
            <a:endParaRPr lang="en-US" dirty="0" smtClean="0"/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Журнал  может рассматриваться как издание, читаемое совместно родителями и детьми.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24735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285728"/>
            <a:ext cx="5124456" cy="635798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Первый номер детского журнала </a:t>
            </a:r>
            <a:r>
              <a:rPr lang="ru-RU" sz="2200" b="1" dirty="0" smtClean="0">
                <a:solidFill>
                  <a:srgbClr val="C00000"/>
                </a:solidFill>
              </a:rPr>
              <a:t>«Шишкин Лес» </a:t>
            </a:r>
            <a:r>
              <a:rPr lang="ru-RU" sz="2200" dirty="0" smtClean="0"/>
              <a:t>в России вышел в декабре 2007 года.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В его структуре нашли отражение материалы разной тематики и направленности: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«Доброе слово – малышам»</a:t>
            </a:r>
            <a:r>
              <a:rPr lang="ru-RU" sz="2000" dirty="0" smtClean="0"/>
              <a:t> и </a:t>
            </a:r>
            <a:r>
              <a:rPr lang="ru-RU" sz="2000" b="1" dirty="0" smtClean="0"/>
              <a:t>«Лукошко сказок»</a:t>
            </a:r>
            <a:r>
              <a:rPr lang="ru-RU" sz="2000" dirty="0" smtClean="0"/>
              <a:t> содержат поучительные рассказы и сказки.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«Лужайка «ПОЧИТАЙ-КА»</a:t>
            </a:r>
            <a:r>
              <a:rPr lang="ru-RU" sz="2000" dirty="0" smtClean="0"/>
              <a:t> предполагает рассказ о времени года и непременно стихи или загадки на эту же тему.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Рубрика </a:t>
            </a:r>
            <a:r>
              <a:rPr lang="ru-RU" sz="2000" b="1" dirty="0" smtClean="0"/>
              <a:t>«</a:t>
            </a:r>
            <a:r>
              <a:rPr lang="ru-RU" sz="2000" b="1" dirty="0" err="1" smtClean="0"/>
              <a:t>Совинформ</a:t>
            </a:r>
            <a:r>
              <a:rPr lang="ru-RU" sz="2000" b="1" dirty="0" smtClean="0"/>
              <a:t>»</a:t>
            </a:r>
            <a:r>
              <a:rPr lang="ru-RU" sz="2000" dirty="0" smtClean="0"/>
              <a:t>, или </a:t>
            </a:r>
            <a:r>
              <a:rPr lang="ru-RU" sz="2000" b="1" dirty="0" smtClean="0"/>
              <a:t>«Сова информирует»</a:t>
            </a:r>
            <a:r>
              <a:rPr lang="ru-RU" sz="2000" dirty="0" smtClean="0"/>
              <a:t>, рассказ от мудрой совы об интереснейших научных фактах и открытиях.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«6 вопросов взрослому»</a:t>
            </a:r>
            <a:r>
              <a:rPr lang="ru-RU" sz="2000" dirty="0" smtClean="0"/>
              <a:t>, содержит небольшое интервью с представителями разных профессий.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В каждом новом номере журнала ребят непременно ожидают </a:t>
            </a:r>
            <a:r>
              <a:rPr lang="ru-RU" sz="2000" b="1" dirty="0" smtClean="0"/>
              <a:t>творческие и логические задания, настольные игры и раскраски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5" name="Содержимое 4" descr="Обложка журнала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928670"/>
            <a:ext cx="3429024" cy="5072098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5043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8596" y="642918"/>
            <a:ext cx="4143404" cy="570391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C00000"/>
                </a:solidFill>
              </a:rPr>
              <a:t>«Моделист-конструктор» </a:t>
            </a:r>
            <a:r>
              <a:rPr lang="ru-RU" dirty="0"/>
              <a:t>— </a:t>
            </a:r>
            <a:r>
              <a:rPr lang="ru-RU" sz="2200" dirty="0"/>
              <a:t>ежемесячный популярный научно-технический журнал. Издаётся с августа 1962 года. В каждом номере журнала публикуются чертежи и схемы самых разнообразных конструкций — от приспособлений для домашнего хозяйства до самодельных микроавтомобилей и любительских </a:t>
            </a:r>
            <a:r>
              <a:rPr lang="ru-RU" sz="2200" dirty="0" smtClean="0"/>
              <a:t>самолётов.</a:t>
            </a:r>
            <a:endParaRPr lang="ru-RU" sz="2200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32040" y="764704"/>
            <a:ext cx="3744416" cy="5616624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407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285728"/>
            <a:ext cx="4286280" cy="6357982"/>
          </a:xfrm>
        </p:spPr>
        <p:txBody>
          <a:bodyPr>
            <a:normAutofit fontScale="85000" lnSpcReduction="10000"/>
          </a:bodyPr>
          <a:lstStyle/>
          <a:p>
            <a:r>
              <a:rPr lang="ru-RU" sz="2600" b="1" dirty="0" smtClean="0"/>
              <a:t>      Ежемесячный журнал</a:t>
            </a:r>
          </a:p>
          <a:p>
            <a:r>
              <a:rPr lang="ru-RU" sz="2600" b="1" dirty="0" smtClean="0"/>
              <a:t> </a:t>
            </a:r>
            <a:r>
              <a:rPr lang="ru-RU" sz="3100" b="1" dirty="0" smtClean="0">
                <a:solidFill>
                  <a:srgbClr val="FF0000"/>
                </a:solidFill>
              </a:rPr>
              <a:t>«Юный эрудит» </a:t>
            </a:r>
            <a:r>
              <a:rPr lang="ru-RU" sz="2400" b="1" dirty="0" smtClean="0"/>
              <a:t>адресован детям и младшим подросткам в возрасте 10-13 лет. В занимательной форме журнал расскажет любознательным читателям об истории и сегодняшнем дне науки и техники, выдающихся ученых и первооткрывателях. Ребята узнают, как устроены машины и механизмы, от чего возникают смерчи и циклоны, что вызывает землетрясения и извержения вулканов. Специальные рубрики посвящены современным компьютерным и </a:t>
            </a:r>
            <a:r>
              <a:rPr lang="ru-RU" sz="2400" b="1" dirty="0" err="1" smtClean="0"/>
              <a:t>авиакосмическим</a:t>
            </a:r>
            <a:r>
              <a:rPr lang="ru-RU" sz="2400" b="1" dirty="0" smtClean="0"/>
              <a:t> технологиям, загадкам живой природы, прогнозированию будущего, истории оружия.</a:t>
            </a:r>
          </a:p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692696"/>
            <a:ext cx="3979389" cy="554461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6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476672"/>
            <a:ext cx="4699248" cy="58479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   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Журнал </a:t>
            </a:r>
            <a:r>
              <a:rPr lang="ru-RU" b="1" dirty="0" smtClean="0">
                <a:solidFill>
                  <a:srgbClr val="C00000"/>
                </a:solidFill>
              </a:rPr>
              <a:t>«Вокруг света» </a:t>
            </a:r>
            <a:r>
              <a:rPr lang="ru-RU" sz="2400" dirty="0"/>
              <a:t>- это один из первых журналов в России вообще и один из первых журналов в мире на познавательную тематику. Он был основан в Санкт-Петербурге в 1861 году и с того времени практически без перерывов издаётся на протяжении уже полутора веков. За это время журнал прошел несколько этапов от географического и туристического журнала к познавательному изданию, охватывающему широкий круг тем. «Вокруг света» публикует новые взгляды на известные исторические события, рассказы о знаменитых людях и их судьбах, информацию о новых научных открытиях и технических достижениях. </a:t>
            </a:r>
          </a:p>
          <a:p>
            <a:pPr marL="0" indent="0">
              <a:buNone/>
            </a:pPr>
            <a:r>
              <a:rPr lang="ru-RU" sz="2400" dirty="0"/>
              <a:t> 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64088" y="836712"/>
            <a:ext cx="3456384" cy="525658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103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785794"/>
            <a:ext cx="3714777" cy="53768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4800" y="500042"/>
            <a:ext cx="4624390" cy="582455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Журнал </a:t>
            </a:r>
            <a:r>
              <a:rPr lang="ru-RU" sz="2200" dirty="0" smtClean="0">
                <a:solidFill>
                  <a:srgbClr val="C00000"/>
                </a:solidFill>
              </a:rPr>
              <a:t>“</a:t>
            </a:r>
            <a:r>
              <a:rPr lang="ru-RU" sz="2200" b="1" dirty="0" smtClean="0">
                <a:solidFill>
                  <a:srgbClr val="C00000"/>
                </a:solidFill>
              </a:rPr>
              <a:t>Чудеса и приключения</a:t>
            </a:r>
            <a:r>
              <a:rPr lang="ru-RU" sz="2200" dirty="0" smtClean="0">
                <a:solidFill>
                  <a:srgbClr val="C00000"/>
                </a:solidFill>
              </a:rPr>
              <a:t>” </a:t>
            </a:r>
            <a:r>
              <a:rPr lang="ru-RU" sz="2200" dirty="0" smtClean="0"/>
              <a:t>издается с 1991 года. Журнал публикует статьи и заметки о необъяснимых, загадочных и мистических явлениях, составляющих иррациональную сторону нашей жизни. Все, над чем мы задумываемся, все, что хочет разгадать, куда пытается проникнуть пытливый человеческий ум и что дарит непередаваемую радость познания, – составляет предмет обсуждения на страницах журнала.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85728"/>
            <a:ext cx="464347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>ПЕРВЫЙ 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>РУССКИй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> ЖУРНАЛ  ДЛЯ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</a:b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>ДЕтей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571612"/>
            <a:ext cx="4633914" cy="5072098"/>
          </a:xfrm>
        </p:spPr>
        <p:txBody>
          <a:bodyPr>
            <a:normAutofit lnSpcReduction="10000"/>
          </a:bodyPr>
          <a:lstStyle/>
          <a:p>
            <a:pPr marL="72000" algn="just">
              <a:spcBef>
                <a:spcPts val="0"/>
              </a:spcBef>
              <a:buNone/>
            </a:pPr>
            <a:r>
              <a:rPr lang="ru-RU" sz="2400" b="1" dirty="0" smtClean="0"/>
              <a:t>      Однако первые русские газеты не были ориентированы на детей. Только к концу </a:t>
            </a:r>
            <a:r>
              <a:rPr lang="en-US" sz="2400" b="1" dirty="0" smtClean="0"/>
              <a:t>XVIII</a:t>
            </a:r>
            <a:r>
              <a:rPr lang="ru-RU" sz="2400" b="1" dirty="0" smtClean="0"/>
              <a:t> века появилась идея печатать издание специально для детей. Ее основоположником явился русский просветитель и общественный деятель Н.И.Новиков. Именно он начал издавать первый детский журнал </a:t>
            </a:r>
            <a:r>
              <a:rPr lang="ru-RU" sz="2400" dirty="0" smtClean="0"/>
              <a:t>– </a:t>
            </a:r>
          </a:p>
          <a:p>
            <a:pPr marL="7200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«ДЕТСКОЕ  ЧТЕНИЕ ДЛЯ СЕРДЦА И РАЗУМА» </a:t>
            </a:r>
            <a:r>
              <a:rPr lang="ru-RU" sz="2400" b="1" dirty="0" smtClean="0"/>
              <a:t> </a:t>
            </a:r>
          </a:p>
          <a:p>
            <a:pPr marL="72000" algn="ctr">
              <a:spcBef>
                <a:spcPts val="0"/>
              </a:spcBef>
              <a:buNone/>
            </a:pPr>
            <a:r>
              <a:rPr lang="ru-RU" sz="2400" b="1" dirty="0" smtClean="0"/>
              <a:t>(1785-1789)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5" name="Рисунок 4" descr="Детское чтение для Новико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50" y="285728"/>
            <a:ext cx="3992222" cy="6357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Детское чтение для Новико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3992222" cy="6357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142984"/>
            <a:ext cx="4143404" cy="47149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Журнал комиксов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«Приключения </a:t>
            </a:r>
            <a:r>
              <a:rPr lang="ru-RU" sz="2400" b="1" dirty="0" err="1" smtClean="0">
                <a:solidFill>
                  <a:srgbClr val="C00000"/>
                </a:solidFill>
              </a:rPr>
              <a:t>Скуби-Ду</a:t>
            </a:r>
            <a:r>
              <a:rPr lang="ru-RU" sz="2400" b="1" dirty="0" smtClean="0">
                <a:solidFill>
                  <a:srgbClr val="C00000"/>
                </a:solidFill>
              </a:rPr>
              <a:t>» ,</a:t>
            </a:r>
            <a:r>
              <a:rPr lang="ru-RU" sz="2200" dirty="0" smtClean="0"/>
              <a:t>по мотивам которого снят полнометражный фильм и мультсериал «</a:t>
            </a:r>
            <a:r>
              <a:rPr lang="ru-RU" sz="2200" dirty="0" err="1" smtClean="0"/>
              <a:t>Скуби-Ду</a:t>
            </a:r>
            <a:r>
              <a:rPr lang="ru-RU" sz="2200" dirty="0" smtClean="0"/>
              <a:t>». </a:t>
            </a:r>
            <a:br>
              <a:rPr lang="ru-RU" sz="2200" dirty="0" smtClean="0"/>
            </a:br>
            <a:r>
              <a:rPr lang="ru-RU" sz="2200" dirty="0" smtClean="0"/>
              <a:t>Иллюстрированные приключения вечно голодного пса-детектива </a:t>
            </a:r>
            <a:r>
              <a:rPr lang="ru-RU" sz="2200" dirty="0" err="1" smtClean="0"/>
              <a:t>Скуби-Ду</a:t>
            </a:r>
            <a:r>
              <a:rPr lang="ru-RU" sz="2200" dirty="0" smtClean="0"/>
              <a:t>. </a:t>
            </a:r>
            <a:br>
              <a:rPr lang="ru-RU" sz="2200" dirty="0" smtClean="0"/>
            </a:br>
            <a:r>
              <a:rPr lang="ru-RU" sz="2200" dirty="0" smtClean="0"/>
              <a:t>В журнале много развивающих игр, загадок, головоломок, конкурсов и рассказов о животных.</a:t>
            </a:r>
            <a:endParaRPr lang="ru-RU" sz="2200" dirty="0"/>
          </a:p>
        </p:txBody>
      </p:sp>
      <p:pic>
        <p:nvPicPr>
          <p:cNvPr id="5" name="Содержимое 4" descr="http://papavlad.ucoz.ru/_ld/0/s66876956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714356"/>
            <a:ext cx="3643338" cy="5286412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285728"/>
            <a:ext cx="4624390" cy="621510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Журнал </a:t>
            </a:r>
            <a:r>
              <a:rPr lang="ru-RU" sz="2400" b="1" dirty="0" smtClean="0">
                <a:solidFill>
                  <a:srgbClr val="C00000"/>
                </a:solidFill>
              </a:rPr>
              <a:t>"Маруся" </a:t>
            </a:r>
            <a:r>
              <a:rPr lang="ru-RU" sz="2200" dirty="0" smtClean="0"/>
              <a:t>предназначен для девчонок-подростков.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Здесь любая девочка найдет все, что ее интересует. В журнале шесть разделов: </a:t>
            </a:r>
            <a:r>
              <a:rPr lang="ru-RU" sz="2200" u="sng" dirty="0" smtClean="0">
                <a:hlinkClick r:id="rId2"/>
              </a:rPr>
              <a:t>"Мода"</a:t>
            </a:r>
            <a:r>
              <a:rPr lang="ru-RU" sz="2200" dirty="0" smtClean="0"/>
              <a:t>, </a:t>
            </a:r>
            <a:r>
              <a:rPr lang="ru-RU" sz="2200" u="sng" dirty="0" smtClean="0">
                <a:hlinkClick r:id="rId3"/>
              </a:rPr>
              <a:t>"Зеркало"</a:t>
            </a:r>
            <a:r>
              <a:rPr lang="ru-RU" sz="2200" dirty="0" smtClean="0"/>
              <a:t>, </a:t>
            </a:r>
            <a:r>
              <a:rPr lang="ru-RU" sz="2200" u="sng" dirty="0" smtClean="0">
                <a:hlinkClick r:id="rId4"/>
              </a:rPr>
              <a:t>"Шоу"</a:t>
            </a:r>
            <a:r>
              <a:rPr lang="ru-RU" sz="2200" dirty="0" smtClean="0"/>
              <a:t>, </a:t>
            </a:r>
            <a:r>
              <a:rPr lang="ru-RU" sz="2200" u="sng" dirty="0" smtClean="0">
                <a:hlinkClick r:id="rId5"/>
              </a:rPr>
              <a:t>"Стиль"</a:t>
            </a:r>
            <a:r>
              <a:rPr lang="ru-RU" sz="2200" dirty="0" smtClean="0"/>
              <a:t>, </a:t>
            </a:r>
            <a:r>
              <a:rPr lang="ru-RU" sz="2200" u="sng" dirty="0" smtClean="0">
                <a:hlinkClick r:id="rId6"/>
              </a:rPr>
              <a:t>"Чувства"</a:t>
            </a:r>
            <a:r>
              <a:rPr lang="ru-RU" sz="2200" dirty="0" smtClean="0"/>
              <a:t>, </a:t>
            </a:r>
            <a:r>
              <a:rPr lang="ru-RU" sz="2200" u="sng" dirty="0" smtClean="0">
                <a:hlinkClick r:id="rId7"/>
              </a:rPr>
              <a:t>"Дом"</a:t>
            </a:r>
            <a:r>
              <a:rPr lang="ru-RU" sz="2200" dirty="0" smtClean="0"/>
              <a:t>. Разные рубрики рассказывают о красоте, здоровье, жизни знаменитостей, новинках косметики, путешествиях, профессиях. Также в каждом номере вы найдете гороскоп, кулинарные рецепты, 2-3 </a:t>
            </a:r>
            <a:r>
              <a:rPr lang="ru-RU" sz="2200" dirty="0" err="1" smtClean="0"/>
              <a:t>постера</a:t>
            </a:r>
            <a:r>
              <a:rPr lang="ru-RU" sz="2200" dirty="0" smtClean="0"/>
              <a:t> знаменитостей, необычный хит-парад, ответы на вопросы, касающиеся любовных переживаний, консультации профессиональных психологов, советы по обустройству интерьера, </a:t>
            </a:r>
            <a:r>
              <a:rPr lang="ru-RU" sz="2200" dirty="0" err="1" smtClean="0"/>
              <a:t>сканворд</a:t>
            </a:r>
            <a:r>
              <a:rPr lang="ru-RU" sz="2200" dirty="0" smtClean="0"/>
              <a:t> и многое-многое другое.</a:t>
            </a:r>
            <a:endParaRPr lang="ru-RU" sz="22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072066" y="928670"/>
            <a:ext cx="3643338" cy="514353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 В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настоящее время  в связи с появлением и повсеместным внедрением во все сферы жизни компьютера и сети Интернет, появилось очень много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web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-журналов, красочно оформленных, содержащих в себе виртуальное игровое начало: «Карапуз», «Ладушки», «Барби», «Винни-пух», «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Нахаленок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», «В гостях у Золушки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»  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т.д.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  Сочетание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печатного слова и компьютерных достижений представляют собой явление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уникальное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 образовательной и познавательной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сфере детей.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Наряду с освоением компьютерных навыков, ребенок параллельно получает знания глобального масштаба: одновременно читать литературное произведение и участвовать в познавательной викторине, вести переписку с друзьями, просматривать широкий спектр графических изображений, повышать уровень своего родного языка, поиграть в игру, развивающую логическое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мышление -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и все это сразу! </a:t>
            </a:r>
          </a:p>
        </p:txBody>
      </p:sp>
    </p:spTree>
    <p:extLst>
      <p:ext uri="{BB962C8B-B14F-4D97-AF65-F5344CB8AC3E}">
        <p14:creationId xmlns:p14="http://schemas.microsoft.com/office/powerpoint/2010/main" xmlns="" val="42225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7992888" cy="583264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   Уверены, </a:t>
            </a:r>
            <a:r>
              <a:rPr lang="ru-RU" sz="2400" dirty="0"/>
              <a:t>что детские периодические издания </a:t>
            </a:r>
            <a:r>
              <a:rPr lang="ru-RU" sz="2400" dirty="0" smtClean="0"/>
              <a:t>останутся для </a:t>
            </a:r>
            <a:r>
              <a:rPr lang="ru-RU" sz="2400" dirty="0"/>
              <a:t>юных читателей </a:t>
            </a:r>
            <a:r>
              <a:rPr lang="ru-RU" sz="2400" dirty="0" smtClean="0"/>
              <a:t> умными </a:t>
            </a:r>
            <a:r>
              <a:rPr lang="ru-RU" sz="2400" dirty="0"/>
              <a:t>и заботливыми путеводителями по окружающему многогранному миру, помогающими найти хороших друзей, полезные занятия, 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сделать </a:t>
            </a:r>
            <a:r>
              <a:rPr lang="ru-RU" sz="2400" dirty="0"/>
              <a:t>правильный выбор профессии.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5048366" cy="335355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302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642918"/>
            <a:ext cx="8686800" cy="5437207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dirty="0" smtClean="0"/>
              <a:t>Благодарим за внимание!</a:t>
            </a:r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Презентацию подготовила Гордиенко О. И., </a:t>
            </a:r>
          </a:p>
          <a:p>
            <a:pPr algn="ctr">
              <a:buNone/>
            </a:pPr>
            <a:r>
              <a:rPr lang="ru-RU" sz="2400" dirty="0" smtClean="0"/>
              <a:t>и.о. зав. сектором «Электронный зал» отдела обслуживания</a:t>
            </a:r>
          </a:p>
          <a:p>
            <a:pPr algn="ctr">
              <a:buNone/>
            </a:pPr>
            <a:r>
              <a:rPr lang="ru-RU" sz="2400" dirty="0" smtClean="0"/>
              <a:t>учащихся 5-9 классов ЦГДБ им. М. Горького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686800" cy="650085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        Журнал выходил по субботам как бесплатное приложение к газете «Московские ведомости» и предназначался детям от 6 до 16 лет. В каждом номере, состоящем из 48 страниц, помещались произведения разных жанров: повести, рассказы, сказки, забавные истории, остроумные шутки, пьесы, научно-популярные и художественные произведения. Журнал, по мнению его основателя, должен был </a:t>
            </a:r>
            <a:r>
              <a:rPr lang="ru-RU" sz="2400" dirty="0" smtClean="0">
                <a:solidFill>
                  <a:srgbClr val="C00000"/>
                </a:solidFill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</a:rPr>
              <a:t>воспитывать добрых граждан, нести просветительские и педагогические идеи в жизнь, воспитывать в маленьких читателях честность, великодушие и благородство».</a:t>
            </a:r>
            <a:r>
              <a:rPr lang="ru-RU" sz="2400" b="1" dirty="0" smtClean="0"/>
              <a:t> Читавшие этот журнал в детстве, В.Г. Белинский, Н.И. Пирогов, С.Т. Аксаков и другие деятели русской науки и культуры на всю жизнь сохранили к нему светлое, уважительное отношение и с удовольствием вспоминали о нем в зрелые годы.</a:t>
            </a:r>
            <a:r>
              <a:rPr lang="ru-RU" sz="2400" dirty="0" smtClean="0"/>
              <a:t> В.Г.Белинский спустя 60 лет после выхода журнала сочувствовал современным ему детям :</a:t>
            </a:r>
            <a:r>
              <a:rPr lang="ru-RU" sz="2400" b="1" dirty="0" smtClean="0"/>
              <a:t> «Бедные дети! Мы были счастливее вас! Мы имели “Детское чтение” Новикова!»</a:t>
            </a:r>
            <a:endParaRPr lang="ru-RU" sz="2400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429684" cy="128586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/>
              <a:t>Никола́й</a:t>
            </a:r>
            <a:r>
              <a:rPr lang="ru-RU" b="1" dirty="0" smtClean="0"/>
              <a:t> </a:t>
            </a:r>
            <a:r>
              <a:rPr lang="ru-RU" b="1" dirty="0" err="1" smtClean="0"/>
              <a:t>Ива́нович</a:t>
            </a:r>
            <a:r>
              <a:rPr lang="ru-RU" b="1" dirty="0" smtClean="0"/>
              <a:t> </a:t>
            </a:r>
            <a:r>
              <a:rPr lang="ru-RU" b="1" dirty="0" err="1" smtClean="0"/>
              <a:t>Новико́в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b="1" dirty="0" smtClean="0"/>
              <a:t> (</a:t>
            </a:r>
            <a:r>
              <a:rPr lang="ru-RU" b="1" u="sng" dirty="0" smtClean="0">
                <a:hlinkClick r:id="rId2" tooltip="1744"/>
              </a:rPr>
              <a:t>1744</a:t>
            </a:r>
            <a:r>
              <a:rPr lang="ru-RU" b="1" dirty="0" smtClean="0"/>
              <a:t>—</a:t>
            </a:r>
            <a:r>
              <a:rPr lang="ru-RU" b="1" u="sng" dirty="0" smtClean="0">
                <a:hlinkClick r:id="rId3" tooltip="1818"/>
              </a:rPr>
              <a:t>1818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000364" y="928670"/>
            <a:ext cx="5857916" cy="5786478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200" b="1" dirty="0" smtClean="0"/>
              <a:t> </a:t>
            </a:r>
          </a:p>
          <a:p>
            <a:pPr algn="just">
              <a:buNone/>
            </a:pPr>
            <a:r>
              <a:rPr lang="ru-RU" sz="2200" dirty="0" smtClean="0"/>
              <a:t>—</a:t>
            </a:r>
            <a:r>
              <a:rPr lang="ru-RU" sz="2600" dirty="0" smtClean="0"/>
              <a:t>общественный деятель, журналист и издатель. Ярый противник крепостнического режима и крепостнической системы воспитания. В просвещении Новиков видел главное средство разрешения социальных вопросов. </a:t>
            </a:r>
            <a:r>
              <a:rPr lang="ru-RU" sz="2600" b="1" dirty="0" smtClean="0">
                <a:solidFill>
                  <a:srgbClr val="C00000"/>
                </a:solidFill>
              </a:rPr>
              <a:t>«Причина всех заблуждений человеческих есть невежество, а совершенства - знание»,- говорил он.</a:t>
            </a:r>
            <a:r>
              <a:rPr lang="ru-RU" sz="2600" dirty="0" smtClean="0">
                <a:solidFill>
                  <a:srgbClr val="C00000"/>
                </a:solidFill>
              </a:rPr>
              <a:t> </a:t>
            </a:r>
            <a:r>
              <a:rPr lang="ru-RU" sz="2600" dirty="0" smtClean="0"/>
              <a:t>Издатель в своем журнале размещал произведения Вольтера, Лессинга, Томсона, давая возможность не только детям, но и родителям быть в курсе мировых литературных новинок. Кстати, одним из редакторов журнала был Николай Карамзин,  который здесь опубликовал свою первую повесть «Евгений и Юлия».</a:t>
            </a:r>
          </a:p>
          <a:p>
            <a:pPr algn="just">
              <a:buNone/>
            </a:pPr>
            <a:endParaRPr lang="ru-RU" sz="2200" dirty="0"/>
          </a:p>
        </p:txBody>
      </p:sp>
      <p:pic>
        <p:nvPicPr>
          <p:cNvPr id="4" name="Содержимое 3" descr="Nikolay Novikov.jpg">
            <a:hlinkClick r:id="rId4"/>
          </p:cNvPr>
          <p:cNvPicPr>
            <a:picLocks noGrp="1"/>
          </p:cNvPicPr>
          <p:nvPr>
            <p:ph sz="half" idx="1"/>
          </p:nvPr>
        </p:nvPicPr>
        <p:blipFill>
          <a:blip r:embed="rId5">
            <a:lum bright="30000"/>
          </a:blip>
          <a:stretch>
            <a:fillRect/>
          </a:stretch>
        </p:blipFill>
        <p:spPr bwMode="auto">
          <a:xfrm>
            <a:off x="214282" y="1428736"/>
            <a:ext cx="3000396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1500198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>РАЗВИТИЕ ДЕТСКОЙ ПЕРИОДИКИ В НАЧАЛЕ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>XIX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>века– НАЧАЛЕ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>XX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>века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>              </a:t>
            </a:r>
            <a:endParaRPr lang="ru-RU" sz="32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85720" y="1785926"/>
            <a:ext cx="8705880" cy="4786346"/>
          </a:xfrm>
        </p:spPr>
        <p:txBody>
          <a:bodyPr>
            <a:normAutofit fontScale="925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600" dirty="0" smtClean="0">
                <a:solidFill>
                  <a:schemeClr val="tx1"/>
                </a:solidFill>
              </a:rPr>
              <a:t>Вслед за первым новиковским журналом один за другим в начале  XIX века стали появляться детские периодические издания: </a:t>
            </a:r>
            <a:r>
              <a:rPr lang="ru-RU" sz="2600" b="1" dirty="0" smtClean="0">
                <a:solidFill>
                  <a:schemeClr val="tx1"/>
                </a:solidFill>
              </a:rPr>
              <a:t>«Друг юношества»  </a:t>
            </a:r>
            <a:r>
              <a:rPr lang="ru-RU" sz="2600" dirty="0" smtClean="0">
                <a:solidFill>
                  <a:schemeClr val="tx1"/>
                </a:solidFill>
              </a:rPr>
              <a:t>Н.И. </a:t>
            </a:r>
            <a:r>
              <a:rPr lang="ru-RU" sz="2600" dirty="0" err="1" smtClean="0">
                <a:solidFill>
                  <a:schemeClr val="tx1"/>
                </a:solidFill>
              </a:rPr>
              <a:t>Невзорова</a:t>
            </a:r>
            <a:r>
              <a:rPr lang="ru-RU" sz="2600" dirty="0" smtClean="0">
                <a:solidFill>
                  <a:schemeClr val="tx1"/>
                </a:solidFill>
              </a:rPr>
              <a:t> (1807-1815) ,   </a:t>
            </a:r>
            <a:r>
              <a:rPr lang="ru-RU" sz="2600" b="1" dirty="0" smtClean="0">
                <a:solidFill>
                  <a:schemeClr val="tx1"/>
                </a:solidFill>
              </a:rPr>
              <a:t>«Друг детей» </a:t>
            </a:r>
            <a:r>
              <a:rPr lang="ru-RU" sz="2600" dirty="0" smtClean="0">
                <a:solidFill>
                  <a:schemeClr val="tx1"/>
                </a:solidFill>
              </a:rPr>
              <a:t> Н. Ильина (1809),   </a:t>
            </a:r>
            <a:r>
              <a:rPr lang="ru-RU" sz="2600" b="1" dirty="0" smtClean="0">
                <a:solidFill>
                  <a:schemeClr val="tx1"/>
                </a:solidFill>
              </a:rPr>
              <a:t>«Новое  детское чтение» 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С. Глинки (1821-1824).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       Следует отметить журнал «Друг юношества» (1807 - 1815 годы; с 1813 года он назывался «Друг юношества и всяких лет». Этот журнал сыграл заметную роль в развитии периодики для детей. Издатель его, Н. И. </a:t>
            </a:r>
            <a:r>
              <a:rPr lang="ru-RU" sz="2600" dirty="0" err="1" smtClean="0">
                <a:solidFill>
                  <a:schemeClr val="tx1"/>
                </a:solidFill>
              </a:rPr>
              <a:t>Невзоров</a:t>
            </a:r>
            <a:r>
              <a:rPr lang="ru-RU" sz="2600" dirty="0" smtClean="0">
                <a:solidFill>
                  <a:schemeClr val="tx1"/>
                </a:solidFill>
              </a:rPr>
              <a:t>, был последователем просветительских идей Н. И. Новикова.</a:t>
            </a:r>
            <a:endParaRPr lang="ru-RU" sz="2600" b="1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      Журналы для девочек «Звездочка» (1842–1863) и «Лучи» (1850– 1860)  </a:t>
            </a:r>
            <a:r>
              <a:rPr lang="ru-RU" sz="2600" dirty="0" smtClean="0">
                <a:solidFill>
                  <a:schemeClr val="tx1"/>
                </a:solidFill>
              </a:rPr>
              <a:t>издавались  Александрой Осиповной </a:t>
            </a:r>
            <a:r>
              <a:rPr lang="ru-RU" sz="2600" dirty="0" err="1" smtClean="0">
                <a:solidFill>
                  <a:schemeClr val="tx1"/>
                </a:solidFill>
              </a:rPr>
              <a:t>Ишимовой</a:t>
            </a:r>
            <a:r>
              <a:rPr lang="ru-RU" sz="2600" dirty="0" smtClean="0">
                <a:solidFill>
                  <a:schemeClr val="tx1"/>
                </a:solidFill>
              </a:rPr>
              <a:t>, сделавшей очень многое для развития детской литературы в России.</a:t>
            </a:r>
            <a:endParaRPr lang="ru-RU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43570" y="5429264"/>
            <a:ext cx="3271830" cy="10001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ИШИМОВА А.О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2400" dirty="0" smtClean="0"/>
              <a:t>1805-1881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85720" y="214290"/>
            <a:ext cx="5429288" cy="635798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     </a:t>
            </a:r>
            <a:r>
              <a:rPr lang="ru-RU" sz="2400" b="1" dirty="0" err="1" smtClean="0"/>
              <a:t>Ишимова</a:t>
            </a:r>
            <a:r>
              <a:rPr lang="ru-RU" sz="2400" b="1" dirty="0" smtClean="0"/>
              <a:t> Александра Осиповна </a:t>
            </a:r>
            <a:r>
              <a:rPr lang="ru-RU" sz="2400" dirty="0" smtClean="0"/>
              <a:t> – первая русская профессиональная детская писательница, переводчица, журналист и педагог, автор </a:t>
            </a:r>
            <a:r>
              <a:rPr lang="ru-RU" sz="2400" b="1" dirty="0" smtClean="0"/>
              <a:t>«Истории России в рассказах для детей»</a:t>
            </a:r>
            <a:r>
              <a:rPr lang="ru-RU" sz="2400" dirty="0" smtClean="0"/>
              <a:t>. Ее имя было незаслуженно забыто в России. </a:t>
            </a:r>
            <a:r>
              <a:rPr lang="ru-RU" sz="2400" b="1" dirty="0" smtClean="0"/>
              <a:t>А ведь именно ей были адресованы строки из письма, написанного А. С. Пушкиным за час до дуэли и ставшего его последним автографом: «Сегодня я нечаянно открыл Вашу «Историю в рассказах» и поневоле зачитался. Вот как надобно писать!»</a:t>
            </a:r>
            <a:endParaRPr lang="ru-RU" sz="2400" dirty="0" smtClean="0"/>
          </a:p>
          <a:p>
            <a:pPr algn="just"/>
            <a:r>
              <a:rPr lang="ru-RU" sz="2400" dirty="0" smtClean="0"/>
              <a:t>Главной целью </a:t>
            </a:r>
            <a:r>
              <a:rPr lang="ru-RU" sz="2400" dirty="0" err="1" smtClean="0"/>
              <a:t>ишимовских</a:t>
            </a:r>
            <a:r>
              <a:rPr lang="ru-RU" sz="2400" dirty="0" smtClean="0"/>
              <a:t>  журналов было воспитание будущих матерей, хозяек дома.</a:t>
            </a:r>
          </a:p>
          <a:p>
            <a:pPr algn="just"/>
            <a:r>
              <a:rPr lang="ru-RU" sz="2400" b="1" dirty="0" smtClean="0"/>
              <a:t> </a:t>
            </a:r>
            <a:endParaRPr lang="ru-RU" sz="2400" dirty="0"/>
          </a:p>
        </p:txBody>
      </p:sp>
      <p:pic>
        <p:nvPicPr>
          <p:cNvPr id="7" name="Содержимое 6" descr="http://im0-tub.yandex.net/i?id=76261467-06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 l="6276" r="7949"/>
          <a:stretch>
            <a:fillRect/>
          </a:stretch>
        </p:blipFill>
        <p:spPr bwMode="auto">
          <a:xfrm>
            <a:off x="5929322" y="785794"/>
            <a:ext cx="2928958" cy="44425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77318" cy="11430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История РОССИИ  В РАССКАЗАХ ДЛЯ ДЕТЕЙ»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" name="Содержимое 7" descr="http://im2-tub.yandex.net/i?id=104068174-08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lum contrast="61000"/>
          </a:blip>
          <a:srcRect/>
          <a:stretch>
            <a:fillRect/>
          </a:stretch>
        </p:blipFill>
        <p:spPr bwMode="auto">
          <a:xfrm>
            <a:off x="1643042" y="1500174"/>
            <a:ext cx="5572164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2069</TotalTime>
  <Words>3206</Words>
  <Application>Microsoft Office PowerPoint</Application>
  <PresentationFormat>Экран (4:3)</PresentationFormat>
  <Paragraphs>150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Трек</vt:lpstr>
      <vt:lpstr>                                           </vt:lpstr>
      <vt:lpstr>Слайд 2</vt:lpstr>
      <vt:lpstr>ПЕРВАЯ РУССКАЯ печатная ГАЗЕТА «ВЕДОМОСТИ»</vt:lpstr>
      <vt:lpstr>ПЕРВЫЙ  РУССКИй ЖУРНАЛ  ДЛЯ  ДЕтей</vt:lpstr>
      <vt:lpstr>Слайд 5</vt:lpstr>
      <vt:lpstr>Никола́й Ива́нович Новико́в  (1744—1818)</vt:lpstr>
      <vt:lpstr>РАЗВИТИЕ ДЕТСКОЙ ПЕРИОДИКИ В НАЧАЛЕ XIX века– НАЧАЛЕ XX века              </vt:lpstr>
      <vt:lpstr>ИШИМОВА А.О. 1805-1881</vt:lpstr>
      <vt:lpstr>«История РОССИИ  В РАССКАЗАХ ДЛЯ ДЕТЕЙ»</vt:lpstr>
      <vt:lpstr>Слайд 10</vt:lpstr>
      <vt:lpstr>Слайд 11</vt:lpstr>
      <vt:lpstr>Слайд 12</vt:lpstr>
      <vt:lpstr>Слайд 13</vt:lpstr>
      <vt:lpstr>Слайд 14</vt:lpstr>
      <vt:lpstr>СОВЕТСКИЙ  ПЕРИОД  ДЕТСКОЙ ЖУРНАЛИСТИКИ</vt:lpstr>
      <vt:lpstr>    В 1924 году вышел   первый номер нового журнала«ПИОНЕР»</vt:lpstr>
      <vt:lpstr>Обложки первых номеров журнала »Барабан» и газеты »Пионерская Правда.» В 1923—1926 году выходил пионерский журнал «Барабан», позднее слившийся с журналом  «Пионер».</vt:lpstr>
      <vt:lpstr>6 марта 1927 года «Пионерская правда» была объявлена всесоюзной пионерской газетой</vt:lpstr>
      <vt:lpstr>Слайд 19</vt:lpstr>
      <vt:lpstr>Слайд 20</vt:lpstr>
      <vt:lpstr>Слайд 21</vt:lpstr>
      <vt:lpstr>Слайд 22</vt:lpstr>
      <vt:lpstr>Детский юмористический журнал  «веселые  картинки»</vt:lpstr>
      <vt:lpstr>СОВРЕМЕННЫЕ ДЕТСКИЕ ПЕЧАТНЫе  ИЗДАНИЯ</vt:lpstr>
      <vt:lpstr>СОВРЕМЕННЫЕ ДЕТСКИЕ ПЕЧАТНЫе  ИЗДАНИЯ</vt:lpstr>
      <vt:lpstr>Что же представляют из себя современные детские газеты и журналы?</vt:lpstr>
      <vt:lpstr>«Филя». Журнал для детей о природе и экологии.</vt:lpstr>
      <vt:lpstr>«СВИРЕЛЬ»</vt:lpstr>
      <vt:lpstr>«ДЕТСКОЕ ЧТЕНИЕ ДЛЯ СЕРДЦА И РАЗУМА» </vt:lpstr>
      <vt:lpstr>«КОСТЕР»</vt:lpstr>
      <vt:lpstr> Цель журнала «Читайка» -</vt:lpstr>
      <vt:lpstr>«ГЕОЛЕНОК» -это  принципиально новый журнал для детей и семейного чтения, своего рода продолжение успешного журнала для взрослых GEO. </vt:lpstr>
      <vt:lpstr>Слайд 33</vt:lpstr>
      <vt:lpstr>«Классный журнал» - современный интерактивный журнал для детей младшего и среднего школьного возраста (целевая аудитория 6-12 лет, мальчики и девочки) 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user_2</cp:lastModifiedBy>
  <cp:revision>308</cp:revision>
  <dcterms:created xsi:type="dcterms:W3CDTF">2010-09-30T15:56:36Z</dcterms:created>
  <dcterms:modified xsi:type="dcterms:W3CDTF">2012-07-05T08:17:35Z</dcterms:modified>
</cp:coreProperties>
</file>